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212"/>
  </p:notesMasterIdLst>
  <p:handoutMasterIdLst>
    <p:handoutMasterId r:id="rId213"/>
  </p:handout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02" r:id="rId9"/>
    <p:sldId id="306" r:id="rId10"/>
    <p:sldId id="304" r:id="rId11"/>
    <p:sldId id="311" r:id="rId12"/>
    <p:sldId id="312" r:id="rId13"/>
    <p:sldId id="313" r:id="rId14"/>
    <p:sldId id="315" r:id="rId15"/>
    <p:sldId id="314" r:id="rId16"/>
    <p:sldId id="307" r:id="rId17"/>
    <p:sldId id="316" r:id="rId18"/>
    <p:sldId id="317" r:id="rId19"/>
    <p:sldId id="308" r:id="rId20"/>
    <p:sldId id="309" r:id="rId21"/>
    <p:sldId id="310" r:id="rId22"/>
    <p:sldId id="318" r:id="rId23"/>
    <p:sldId id="319" r:id="rId24"/>
    <p:sldId id="322" r:id="rId25"/>
    <p:sldId id="323" r:id="rId26"/>
    <p:sldId id="324" r:id="rId27"/>
    <p:sldId id="325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40" r:id="rId36"/>
    <p:sldId id="329" r:id="rId37"/>
    <p:sldId id="341" r:id="rId38"/>
    <p:sldId id="342" r:id="rId39"/>
    <p:sldId id="343" r:id="rId40"/>
    <p:sldId id="344" r:id="rId41"/>
    <p:sldId id="298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386" r:id="rId79"/>
    <p:sldId id="387" r:id="rId80"/>
    <p:sldId id="388" r:id="rId81"/>
    <p:sldId id="354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9" r:id="rId92"/>
    <p:sldId id="400" r:id="rId93"/>
    <p:sldId id="401" r:id="rId94"/>
    <p:sldId id="402" r:id="rId95"/>
    <p:sldId id="356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345" r:id="rId104"/>
    <p:sldId id="338" r:id="rId105"/>
    <p:sldId id="258" r:id="rId106"/>
    <p:sldId id="259" r:id="rId107"/>
    <p:sldId id="260" r:id="rId108"/>
    <p:sldId id="261" r:id="rId109"/>
    <p:sldId id="262" r:id="rId110"/>
    <p:sldId id="263" r:id="rId111"/>
    <p:sldId id="264" r:id="rId112"/>
    <p:sldId id="265" r:id="rId113"/>
    <p:sldId id="266" r:id="rId114"/>
    <p:sldId id="267" r:id="rId115"/>
    <p:sldId id="268" r:id="rId116"/>
    <p:sldId id="269" r:id="rId117"/>
    <p:sldId id="273" r:id="rId118"/>
    <p:sldId id="270" r:id="rId119"/>
    <p:sldId id="271" r:id="rId120"/>
    <p:sldId id="272" r:id="rId121"/>
    <p:sldId id="274" r:id="rId122"/>
    <p:sldId id="275" r:id="rId123"/>
    <p:sldId id="276" r:id="rId124"/>
    <p:sldId id="277" r:id="rId125"/>
    <p:sldId id="278" r:id="rId126"/>
    <p:sldId id="279" r:id="rId127"/>
    <p:sldId id="280" r:id="rId128"/>
    <p:sldId id="281" r:id="rId129"/>
    <p:sldId id="282" r:id="rId130"/>
    <p:sldId id="283" r:id="rId131"/>
    <p:sldId id="284" r:id="rId132"/>
    <p:sldId id="285" r:id="rId133"/>
    <p:sldId id="286" r:id="rId134"/>
    <p:sldId id="287" r:id="rId135"/>
    <p:sldId id="288" r:id="rId136"/>
    <p:sldId id="289" r:id="rId137"/>
    <p:sldId id="339" r:id="rId138"/>
    <p:sldId id="410" r:id="rId139"/>
    <p:sldId id="411" r:id="rId140"/>
    <p:sldId id="412" r:id="rId141"/>
    <p:sldId id="413" r:id="rId142"/>
    <p:sldId id="414" r:id="rId143"/>
    <p:sldId id="415" r:id="rId144"/>
    <p:sldId id="416" r:id="rId145"/>
    <p:sldId id="417" r:id="rId146"/>
    <p:sldId id="418" r:id="rId147"/>
    <p:sldId id="419" r:id="rId148"/>
    <p:sldId id="420" r:id="rId149"/>
    <p:sldId id="421" r:id="rId150"/>
    <p:sldId id="422" r:id="rId151"/>
    <p:sldId id="423" r:id="rId152"/>
    <p:sldId id="424" r:id="rId153"/>
    <p:sldId id="425" r:id="rId154"/>
    <p:sldId id="426" r:id="rId155"/>
    <p:sldId id="427" r:id="rId156"/>
    <p:sldId id="428" r:id="rId157"/>
    <p:sldId id="429" r:id="rId158"/>
    <p:sldId id="430" r:id="rId159"/>
    <p:sldId id="431" r:id="rId160"/>
    <p:sldId id="432" r:id="rId161"/>
    <p:sldId id="433" r:id="rId162"/>
    <p:sldId id="434" r:id="rId163"/>
    <p:sldId id="435" r:id="rId164"/>
    <p:sldId id="436" r:id="rId165"/>
    <p:sldId id="437" r:id="rId166"/>
    <p:sldId id="438" r:id="rId167"/>
    <p:sldId id="439" r:id="rId168"/>
    <p:sldId id="440" r:id="rId169"/>
    <p:sldId id="441" r:id="rId170"/>
    <p:sldId id="442" r:id="rId171"/>
    <p:sldId id="443" r:id="rId172"/>
    <p:sldId id="444" r:id="rId173"/>
    <p:sldId id="445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1" r:id="rId189"/>
    <p:sldId id="462" r:id="rId190"/>
    <p:sldId id="463" r:id="rId191"/>
    <p:sldId id="464" r:id="rId192"/>
    <p:sldId id="465" r:id="rId193"/>
    <p:sldId id="466" r:id="rId194"/>
    <p:sldId id="467" r:id="rId195"/>
    <p:sldId id="468" r:id="rId196"/>
    <p:sldId id="469" r:id="rId197"/>
    <p:sldId id="470" r:id="rId198"/>
    <p:sldId id="471" r:id="rId199"/>
    <p:sldId id="472" r:id="rId200"/>
    <p:sldId id="473" r:id="rId201"/>
    <p:sldId id="474" r:id="rId202"/>
    <p:sldId id="475" r:id="rId203"/>
    <p:sldId id="476" r:id="rId204"/>
    <p:sldId id="477" r:id="rId205"/>
    <p:sldId id="478" r:id="rId206"/>
    <p:sldId id="479" r:id="rId207"/>
    <p:sldId id="480" r:id="rId208"/>
    <p:sldId id="481" r:id="rId209"/>
    <p:sldId id="482" r:id="rId210"/>
    <p:sldId id="483" r:id="rId2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849" autoAdjust="0"/>
  </p:normalViewPr>
  <p:slideViewPr>
    <p:cSldViewPr snapToGrid="0" snapToObjects="1">
      <p:cViewPr varScale="1">
        <p:scale>
          <a:sx n="94" d="100"/>
          <a:sy n="94" d="100"/>
        </p:scale>
        <p:origin x="-2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notesMaster" Target="notesMasters/notesMaster1.xml"/><Relationship Id="rId213" Type="http://schemas.openxmlformats.org/officeDocument/2006/relationships/handoutMaster" Target="handoutMasters/handout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printerSettings" Target="printerSettings/printerSettings1.bin"/><Relationship Id="rId215" Type="http://schemas.openxmlformats.org/officeDocument/2006/relationships/commentAuthors" Target="commentAuthors.xml"/><Relationship Id="rId216" Type="http://schemas.openxmlformats.org/officeDocument/2006/relationships/presProps" Target="presProps.xml"/><Relationship Id="rId217" Type="http://schemas.openxmlformats.org/officeDocument/2006/relationships/viewProps" Target="viewProps.xml"/><Relationship Id="rId218" Type="http://schemas.openxmlformats.org/officeDocument/2006/relationships/theme" Target="theme/theme1.xml"/><Relationship Id="rId2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E290-E0F5-444C-B849-A8F17CD4104C}" type="datetimeFigureOut">
              <a:rPr lang="en-US" smtClean="0"/>
              <a:t>9/4/14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D704-5A6D-8C4E-9C75-1CF44055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EA25-E4F4-3746-A0BA-A11E27330E0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3,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99BF9-66CB-F244-8E74-7B1BE1C7704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BE84-9843-8B4F-B3C8-647B06AC46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AE39-2092-A945-8296-F25085B9A0F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C7E9D-3218-5E49-A867-E087AB2F461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57200" y="5043465"/>
            <a:ext cx="822960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C705-8EA9-6C46-8E3B-2CAC7E2C0F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30545249-FD76-6844-B252-CAB05FC2DAA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4829213"/>
            <a:ext cx="822960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38625"/>
            <a:ext cx="8229600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6351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23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6351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D36DC8F2-AD63-E841-8C23-5DC3A41041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01045"/>
            <a:ext cx="4114800" cy="329184"/>
          </a:xfrm>
          <a:prstGeom prst="rect">
            <a:avLst/>
          </a:prstGeom>
          <a:solidFill>
            <a:srgbClr val="A53926"/>
          </a:solidFill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06351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3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2.em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Relationship Id="rId11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39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41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42.emf"/><Relationship Id="rId7" Type="http://schemas.openxmlformats.org/officeDocument/2006/relationships/oleObject" Target="../embeddings/Microsoft_Equation5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5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Kalé</a:t>
            </a:r>
            <a:r>
              <a:rPr lang="en-US" dirty="0" smtClean="0"/>
              <a:t> and PPL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BFF1-5948-B24D-80C9-2DF4EAC42A4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PUP: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variables are added to an object, update the PUP routine</a:t>
            </a:r>
          </a:p>
          <a:p>
            <a:r>
              <a:rPr lang="en-US" dirty="0"/>
              <a:t>If the object allocates data on the heap, copy it recursively, not just the pointer</a:t>
            </a:r>
          </a:p>
          <a:p>
            <a:r>
              <a:rPr lang="en-US" dirty="0"/>
              <a:t>Remember to allocate memory while unpacking</a:t>
            </a:r>
          </a:p>
          <a:p>
            <a:r>
              <a:rPr lang="en-US" dirty="0"/>
              <a:t>Sizing, Packing, and Unpacking must scan the variables in the same order</a:t>
            </a:r>
          </a:p>
          <a:p>
            <a:r>
              <a:rPr lang="en-US" dirty="0"/>
              <a:t>Test PUP routines with +balancer </a:t>
            </a:r>
            <a:r>
              <a:rPr lang="en-US" dirty="0" err="1"/>
              <a:t>RotateLB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34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Tolerance in Charm++/AMPI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Approaches:</a:t>
            </a:r>
          </a:p>
          <a:p>
            <a:pPr lvl="1"/>
            <a:r>
              <a:rPr lang="en-US" dirty="0" smtClean="0"/>
              <a:t>Disk</a:t>
            </a:r>
            <a:r>
              <a:rPr lang="en-US" dirty="0"/>
              <a:t>-based checkpoint/restart</a:t>
            </a:r>
          </a:p>
          <a:p>
            <a:pPr lvl="1"/>
            <a:r>
              <a:rPr lang="en-US" dirty="0" smtClean="0"/>
              <a:t>In</a:t>
            </a:r>
            <a:r>
              <a:rPr lang="en-US" dirty="0"/>
              <a:t>-memory double checkpoint/restart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Proactive object evacuation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Message-logging for scalable fault tolerance</a:t>
            </a:r>
          </a:p>
          <a:p>
            <a:r>
              <a:rPr lang="en-US" dirty="0"/>
              <a:t>Common Features: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checkpoint</a:t>
            </a:r>
          </a:p>
          <a:p>
            <a:pPr lvl="1"/>
            <a:r>
              <a:rPr lang="en-US" dirty="0" smtClean="0"/>
              <a:t>Migrate</a:t>
            </a:r>
            <a:r>
              <a:rPr lang="en-US" dirty="0"/>
              <a:t>-to-disk leverages object-migration capabilities </a:t>
            </a:r>
            <a:endParaRPr lang="en-US" dirty="0" smtClean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dynamic runtime capabilities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in concert with load-balancing schemes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158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Checkpointing</a:t>
            </a:r>
            <a:r>
              <a:rPr lang="en-US" dirty="0"/>
              <a:t> to the file system : Split Execution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918154"/>
          </a:xfrm>
        </p:spPr>
        <p:txBody>
          <a:bodyPr/>
          <a:lstStyle/>
          <a:p>
            <a:r>
              <a:rPr lang="en-US" dirty="0"/>
              <a:t>The common form of </a:t>
            </a:r>
            <a:r>
              <a:rPr lang="en-US" dirty="0" err="1"/>
              <a:t>checkpointing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job runs for 5 hours, then will continue at the next allocation another day!</a:t>
            </a:r>
          </a:p>
          <a:p>
            <a:r>
              <a:rPr lang="en-US" dirty="0"/>
              <a:t>The existing Charm++ infrastructure for </a:t>
            </a:r>
            <a:r>
              <a:rPr lang="en-US" dirty="0" err="1"/>
              <a:t>chare</a:t>
            </a:r>
            <a:r>
              <a:rPr lang="en-US" dirty="0"/>
              <a:t> migration helps </a:t>
            </a:r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“migrate” </a:t>
            </a:r>
            <a:r>
              <a:rPr lang="en-US" dirty="0" err="1"/>
              <a:t>chares</a:t>
            </a:r>
            <a:r>
              <a:rPr lang="en-US" dirty="0"/>
              <a:t> to disk</a:t>
            </a:r>
          </a:p>
          <a:p>
            <a:r>
              <a:rPr lang="en-US" dirty="0"/>
              <a:t>The call to checkpoint the application is made in the main </a:t>
            </a:r>
            <a:r>
              <a:rPr lang="en-US" dirty="0" err="1"/>
              <a:t>chare</a:t>
            </a:r>
            <a:r>
              <a:rPr lang="en-US" dirty="0"/>
              <a:t> at a synchronization point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128032"/>
            <a:ext cx="8229600" cy="2188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CkIndex</a:t>
            </a:r>
            <a:r>
              <a:rPr lang="en-US" dirty="0"/>
              <a:t> Hello::</a:t>
            </a:r>
            <a:r>
              <a:rPr lang="en-US" dirty="0" err="1"/>
              <a:t>SayHi</a:t>
            </a:r>
            <a:r>
              <a:rPr lang="en-US" dirty="0"/>
              <a:t>(),</a:t>
            </a:r>
            <a:r>
              <a:rPr lang="en-US" dirty="0" err="1"/>
              <a:t>helloProxy</a:t>
            </a:r>
            <a:r>
              <a:rPr lang="en-US" dirty="0"/>
              <a:t>); </a:t>
            </a:r>
            <a:r>
              <a:rPr lang="en-US" dirty="0" smtClean="0"/>
              <a:t>	</a:t>
            </a:r>
            <a:r>
              <a:rPr lang="en-US" dirty="0" err="1" smtClean="0"/>
              <a:t>CkStartCheckpoint</a:t>
            </a:r>
            <a:r>
              <a:rPr lang="en-US" dirty="0"/>
              <a:t>(‘‘log’’,</a:t>
            </a:r>
            <a:r>
              <a:rPr lang="en-US" dirty="0" err="1"/>
              <a:t>cb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 ./</a:t>
            </a:r>
            <a:r>
              <a:rPr lang="en-US" dirty="0" err="1"/>
              <a:t>charmrun</a:t>
            </a:r>
            <a:r>
              <a:rPr lang="en-US" dirty="0"/>
              <a:t> hello +p4 +restart log</a:t>
            </a:r>
          </a:p>
        </p:txBody>
      </p:sp>
    </p:spTree>
    <p:extLst>
      <p:ext uri="{BB962C8B-B14F-4D97-AF65-F5344CB8AC3E}">
        <p14:creationId xmlns:p14="http://schemas.microsoft.com/office/powerpoint/2010/main" val="1131985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9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Chares</a:t>
            </a:r>
            <a:r>
              <a:rPr lang="en-US" dirty="0" smtClean="0"/>
              <a:t>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</a:t>
            </a:r>
            <a:r>
              <a:rPr lang="en-US" dirty="0" err="1"/>
              <a:t>chare</a:t>
            </a:r>
            <a:r>
              <a:rPr lang="en-US" dirty="0"/>
              <a:t>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</a:t>
            </a:r>
            <a:r>
              <a:rPr lang="en-US" dirty="0" err="1"/>
              <a:t>chares</a:t>
            </a:r>
            <a:r>
              <a:rPr lang="en-US" dirty="0"/>
              <a:t> have a life-cycle</a:t>
            </a:r>
          </a:p>
          <a:p>
            <a:r>
              <a:rPr lang="en-US" dirty="0"/>
              <a:t>How to express the life-cycle of a </a:t>
            </a:r>
            <a:r>
              <a:rPr lang="en-US" dirty="0" err="1"/>
              <a:t>chare</a:t>
            </a:r>
            <a:r>
              <a:rPr lang="en-US" dirty="0"/>
              <a:t>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i.e.  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AECD-5D39-0A4F-A1B6-D58D5BE387E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fib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dirty="0"/>
              <a:t> n, </a:t>
            </a:r>
            <a:r>
              <a:rPr lang="en-US" b="1" dirty="0" err="1"/>
              <a:t>bool</a:t>
            </a:r>
            <a:r>
              <a:rPr lang="en-US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value);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8D6F-3227-5A4B-9318-4BD6B284E2F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97219"/>
          </a:xfrm>
        </p:spPr>
        <p:txBody>
          <a:bodyPr>
            <a:noAutofit/>
          </a:bodyPr>
          <a:lstStyle/>
          <a:p>
            <a:r>
              <a:rPr lang="en-US" sz="2800" spc="-10" dirty="0">
                <a:solidFill>
                  <a:srgbClr val="CC0000"/>
                </a:solidFill>
              </a:rPr>
              <a:t>Fi</a:t>
            </a:r>
            <a:r>
              <a:rPr lang="en-US" sz="2800" spc="25" dirty="0">
                <a:solidFill>
                  <a:srgbClr val="CC0000"/>
                </a:solidFill>
              </a:rPr>
              <a:t>b</a:t>
            </a:r>
            <a:r>
              <a:rPr lang="en-US" sz="2800" spc="0" dirty="0">
                <a:solidFill>
                  <a:srgbClr val="CC0000"/>
                </a:solidFill>
              </a:rPr>
              <a:t>onacci</a:t>
            </a:r>
            <a:r>
              <a:rPr lang="en-US" sz="2800" spc="120" dirty="0">
                <a:solidFill>
                  <a:srgbClr val="CC0000"/>
                </a:solidFill>
              </a:rPr>
              <a:t> </a:t>
            </a:r>
            <a:r>
              <a:rPr lang="en-US" sz="2800" spc="-10" dirty="0">
                <a:solidFill>
                  <a:srgbClr val="CC0000"/>
                </a:solidFill>
              </a:rPr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408047"/>
            <a:ext cx="8580958" cy="609299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en-US" sz="1600" dirty="0" smtClean="0"/>
              <a:t>Main : </a:t>
            </a:r>
            <a:r>
              <a:rPr lang="en-US" sz="1600" b="1" dirty="0" smtClean="0"/>
              <a:t>public </a:t>
            </a:r>
            <a:r>
              <a:rPr lang="en-US" sz="1600" dirty="0" err="1" smtClean="0"/>
              <a:t>CBase</a:t>
            </a:r>
            <a:r>
              <a:rPr lang="en-US" sz="1600" dirty="0" smtClean="0"/>
              <a:t>  Main {</a:t>
            </a:r>
          </a:p>
          <a:p>
            <a:pPr marL="0" indent="0">
              <a:buNone/>
            </a:pPr>
            <a:r>
              <a:rPr lang="en-US" sz="1600" b="1" dirty="0" smtClean="0"/>
              <a:t>public</a:t>
            </a:r>
            <a:r>
              <a:rPr lang="en-US" sz="1600" dirty="0"/>
              <a:t>: Main(</a:t>
            </a:r>
            <a:r>
              <a:rPr lang="en-US" sz="1600" dirty="0" err="1"/>
              <a:t>CkArgMsg</a:t>
            </a:r>
            <a:r>
              <a:rPr lang="en-US" sz="1600" dirty="0"/>
              <a:t>∗  m) {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</a:t>
            </a:r>
            <a:r>
              <a:rPr lang="en-US" sz="1600" dirty="0" err="1"/>
              <a:t>atoi</a:t>
            </a:r>
            <a:r>
              <a:rPr lang="en-US" sz="1600" dirty="0"/>
              <a:t>(m−&gt;</a:t>
            </a:r>
            <a:r>
              <a:rPr lang="en-US" sz="1600" dirty="0" err="1"/>
              <a:t>argv</a:t>
            </a:r>
            <a:r>
              <a:rPr lang="en-US" sz="1600" dirty="0"/>
              <a:t>[1]), </a:t>
            </a:r>
            <a:r>
              <a:rPr lang="en-US" sz="1600" b="1" dirty="0"/>
              <a:t>true</a:t>
            </a:r>
            <a:r>
              <a:rPr lang="en-US" sz="1600" dirty="0"/>
              <a:t>, </a:t>
            </a:r>
            <a:r>
              <a:rPr lang="en-US" sz="1600" dirty="0" err="1"/>
              <a:t>CProxy</a:t>
            </a:r>
            <a:r>
              <a:rPr lang="en-US" sz="1600" dirty="0"/>
              <a:t>  Fib());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</a:p>
          <a:p>
            <a:pPr marL="0" indent="0">
              <a:buNone/>
            </a:pPr>
            <a:r>
              <a:rPr lang="en-US" sz="1600" dirty="0" smtClean="0"/>
              <a:t>};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</a:t>
            </a:r>
            <a:r>
              <a:rPr lang="en-US" sz="1600" dirty="0"/>
              <a:t>Fib : </a:t>
            </a:r>
            <a:r>
              <a:rPr lang="en-US" sz="1600" b="1" dirty="0"/>
              <a:t>public </a:t>
            </a:r>
            <a:r>
              <a:rPr lang="en-US" sz="1600" dirty="0" err="1"/>
              <a:t>CBase</a:t>
            </a:r>
            <a:r>
              <a:rPr lang="en-US" sz="1600" dirty="0"/>
              <a:t>  Fib {</a:t>
            </a:r>
          </a:p>
          <a:p>
            <a:pPr marL="0" indent="0">
              <a:buNone/>
            </a:pPr>
            <a:r>
              <a:rPr lang="en-US" sz="1600" b="1" dirty="0"/>
              <a:t>public</a:t>
            </a:r>
            <a:r>
              <a:rPr lang="en-US" sz="1600" dirty="0"/>
              <a:t>: </a:t>
            </a:r>
            <a:r>
              <a:rPr lang="en-US" sz="1600" dirty="0" err="1"/>
              <a:t>CProxy</a:t>
            </a:r>
            <a:r>
              <a:rPr lang="en-US" sz="1600" dirty="0"/>
              <a:t>  Fib parent;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;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result, count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Fib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n,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  , </a:t>
            </a:r>
            <a:r>
              <a:rPr lang="en-US" sz="1600" dirty="0" err="1"/>
              <a:t>CProxy</a:t>
            </a:r>
            <a:r>
              <a:rPr lang="en-US" sz="1600" dirty="0"/>
              <a:t>  Fib parent  )</a:t>
            </a:r>
          </a:p>
          <a:p>
            <a:pPr marL="0" indent="0">
              <a:buNone/>
            </a:pPr>
            <a:r>
              <a:rPr lang="en-US" sz="1600" dirty="0" smtClean="0"/>
              <a:t>        : </a:t>
            </a:r>
            <a:r>
              <a:rPr lang="en-US" sz="1600" dirty="0"/>
              <a:t>parent(parent  ), </a:t>
            </a:r>
            <a:r>
              <a:rPr lang="en-US" sz="1600" dirty="0" err="1"/>
              <a:t>isRoot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  ), result(0), count(2)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(n &lt; 2) respond(n);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else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− 1,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− 2,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void </a:t>
            </a:r>
            <a:r>
              <a:rPr lang="en-US" sz="1600" dirty="0"/>
              <a:t>respond(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val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result </a:t>
            </a:r>
            <a:r>
              <a:rPr lang="en-US" sz="1600" dirty="0"/>
              <a:t>+= </a:t>
            </a:r>
            <a:r>
              <a:rPr lang="en-US" sz="1600" dirty="0" err="1"/>
              <a:t>val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 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CkPrintf</a:t>
            </a:r>
            <a:r>
              <a:rPr lang="en-US" sz="1600" dirty="0"/>
              <a:t>(”Fibonacci number is: %d\n”, 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dirty="0" err="1" smtClean="0"/>
              <a:t>CkExit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 smtClean="0"/>
              <a:t>            } </a:t>
            </a:r>
            <a:r>
              <a:rPr lang="en-US" sz="1600" b="1" dirty="0"/>
              <a:t>else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            </a:t>
            </a:r>
            <a:r>
              <a:rPr lang="en-US" sz="1600" dirty="0" smtClean="0"/>
              <a:t>{ </a:t>
            </a:r>
            <a:r>
              <a:rPr lang="en-US" sz="1600" dirty="0" err="1"/>
              <a:t>parent.respond</a:t>
            </a:r>
            <a:r>
              <a:rPr lang="en-US" sz="1600" dirty="0"/>
              <a:t>(result);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b="1" dirty="0" smtClean="0"/>
              <a:t>delete </a:t>
            </a:r>
            <a:r>
              <a:rPr lang="en-US" sz="1600" b="1" dirty="0"/>
              <a:t>this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  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};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6FF-9D51-9B4A-8670-1F26E9F2564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 Fibonacci </a:t>
            </a:r>
            <a:r>
              <a:rPr lang="en-US" dirty="0" err="1" smtClean="0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 err="1">
                <a:latin typeface="Times New Roman"/>
                <a:cs typeface="Times New Roman"/>
              </a:rPr>
              <a:t>ch</a:t>
            </a:r>
            <a:r>
              <a:rPr lang="en-US" sz="2800" spc="-20" dirty="0" err="1">
                <a:latin typeface="Times New Roman"/>
                <a:cs typeface="Times New Roman"/>
              </a:rPr>
              <a:t>a</a:t>
            </a:r>
            <a:r>
              <a:rPr lang="en-US" sz="2800" dirty="0" err="1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 err="1">
                <a:latin typeface="Times New Roman"/>
                <a:cs typeface="Times New Roman"/>
              </a:rPr>
              <a:t>ch</a:t>
            </a:r>
            <a:r>
              <a:rPr lang="en-US" sz="2000" spc="-20" dirty="0" err="1">
                <a:latin typeface="Times New Roman"/>
                <a:cs typeface="Times New Roman"/>
              </a:rPr>
              <a:t>a</a:t>
            </a:r>
            <a:r>
              <a:rPr lang="en-US" sz="2000" spc="-5" dirty="0" err="1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calling  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respond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our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D200-CB40-C24C-B17E-60D92F636ED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1287"/>
            <a:ext cx="8229600" cy="1248846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7CF8-B7D1-1643-8DF7-97B38AFFEB1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32791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entry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void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5" dirty="0" err="1" smtClean="0">
                <a:latin typeface="Times New Roman"/>
                <a:cs typeface="Times New Roman"/>
              </a:rPr>
              <a:t>someMeth</a:t>
            </a:r>
            <a:r>
              <a:rPr lang="en-US" spc="35" dirty="0" err="1" smtClean="0">
                <a:latin typeface="Times New Roman"/>
                <a:cs typeface="Times New Roman"/>
              </a:rPr>
              <a:t>od</a:t>
            </a:r>
            <a:r>
              <a:rPr lang="en-US" spc="35" dirty="0" smtClean="0">
                <a:latin typeface="Times New Roman"/>
                <a:cs typeface="Times New Roman"/>
              </a:rPr>
              <a:t>()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d1(p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ock2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d2(p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ock3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Times New Roman"/>
                <a:cs typeface="Times New Roman"/>
              </a:rPr>
              <a:t>}</a:t>
            </a:r>
            <a:r>
              <a:rPr lang="en-US" spc="-5" dirty="0" smtClean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56857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 smtClean="0">
                <a:latin typeface="Lucida Console"/>
                <a:cs typeface="Lucida Console"/>
              </a:rPr>
              <a:t>serial</a:t>
            </a:r>
            <a:r>
              <a:rPr lang="en-US" sz="2800" i="1" spc="-95" dirty="0" smtClean="0">
                <a:latin typeface="Courier"/>
                <a:cs typeface="Courier"/>
              </a:rPr>
              <a:t>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err="1" smtClean="0">
                <a:latin typeface="Times New Roman"/>
                <a:cs typeface="Times New Roman"/>
              </a:rPr>
              <a:t>sequencial</a:t>
            </a:r>
            <a:r>
              <a:rPr lang="en-US" sz="2000" spc="-5" dirty="0" smtClean="0">
                <a:latin typeface="Times New Roman"/>
                <a:cs typeface="Times New Roman"/>
              </a:rPr>
              <a:t>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spc="-25" dirty="0" smtClean="0">
                <a:latin typeface="Lucida Console"/>
                <a:cs typeface="Lucida Console"/>
              </a:rPr>
              <a:t>serial 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spc="-25" dirty="0" smtClean="0">
                <a:latin typeface="Lucida Console"/>
                <a:cs typeface="Lucida Console"/>
              </a:rPr>
              <a:t>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B179-70B7-D24B-898D-EAC2D795AAF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0309"/>
            <a:ext cx="384585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>
                <a:latin typeface="Times New Roman"/>
                <a:cs typeface="Times New Roman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smtClean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thisProxy.invokeMethod</a:t>
            </a:r>
            <a:r>
              <a:rPr lang="en-US" spc="10" dirty="0">
                <a:latin typeface="Times New Roman"/>
                <a:cs typeface="Times New Roman"/>
              </a:rPr>
              <a:t>(10); </a:t>
            </a:r>
            <a:r>
              <a:rPr lang="en-US" spc="10" dirty="0" smtClean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callSomeFunction</a:t>
            </a:r>
            <a:r>
              <a:rPr lang="en-US" spc="10" dirty="0">
                <a:latin typeface="Times New Roman"/>
                <a:cs typeface="Times New Roman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0941" y="4660309"/>
            <a:ext cx="384586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>
                <a:latin typeface="Times New Roman"/>
                <a:cs typeface="Times New Roman"/>
              </a:rPr>
              <a:t>entry void </a:t>
            </a:r>
            <a:r>
              <a:rPr lang="en-US" sz="1800" spc="10" dirty="0">
                <a:latin typeface="Times New Roman"/>
                <a:cs typeface="Times New Roman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 smtClean="0">
                <a:latin typeface="Times New Roman"/>
                <a:cs typeface="Times New Roman"/>
              </a:rPr>
              <a:t>    serial </a:t>
            </a:r>
            <a:r>
              <a:rPr lang="en-US" sz="1800" spc="10" dirty="0">
                <a:latin typeface="Times New Roman"/>
                <a:cs typeface="Times New Roman"/>
              </a:rPr>
              <a:t>”</a:t>
            </a:r>
            <a:r>
              <a:rPr lang="en-US" sz="1800" spc="10" dirty="0" err="1">
                <a:latin typeface="Times New Roman"/>
                <a:cs typeface="Times New Roman"/>
              </a:rPr>
              <a:t>setValue</a:t>
            </a:r>
            <a:r>
              <a:rPr lang="en-US" sz="1800" spc="10" dirty="0">
                <a:latin typeface="Times New Roman"/>
                <a:cs typeface="Times New Roman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    value </a:t>
            </a:r>
            <a:r>
              <a:rPr lang="en-US" sz="1800" spc="10" dirty="0">
                <a:latin typeface="Times New Roman"/>
                <a:cs typeface="Times New Roman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};</a:t>
            </a:r>
            <a:endParaRPr lang="en-US" sz="1800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5FA7-76E5-5C42-96A4-1F7331433C8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br>
              <a:rPr lang="en-US" sz="3600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3669"/>
            <a:ext cx="8229600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block2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block3 */</a:t>
            </a:r>
            <a:endParaRPr lang="en-US" sz="2000" dirty="0">
              <a:latin typeface="Lucida Console"/>
              <a:cs typeface="Lucida Console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64239"/>
            <a:ext cx="8229600" cy="188943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 err="1">
                <a:latin typeface="Times New Roman"/>
                <a:cs typeface="Times New Roman"/>
              </a:rPr>
              <a:t>someMethod</a:t>
            </a:r>
            <a:r>
              <a:rPr lang="en-US" spc="10" dirty="0">
                <a:latin typeface="Times New Roman"/>
                <a:cs typeface="Times New Roman"/>
              </a:rPr>
              <a:t>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</a:t>
            </a:r>
            <a:r>
              <a:rPr lang="en-US" i="1" spc="10" dirty="0">
                <a:latin typeface="Times New Roman"/>
                <a:cs typeface="Times New Roman"/>
              </a:rPr>
              <a:t> 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</a:t>
            </a:r>
            <a:r>
              <a:rPr lang="en-US" i="1" spc="10" dirty="0">
                <a:latin typeface="Times New Roman"/>
                <a:cs typeface="Times New Roman"/>
              </a:rPr>
              <a:t>/∗ block3 ∗/ </a:t>
            </a:r>
            <a:r>
              <a:rPr lang="en-US" spc="1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133F-B97A-2E4B-B0BD-B9DEA03C94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6399"/>
            <a:ext cx="8229600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62364"/>
            <a:ext cx="8229600" cy="82652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cs typeface="Times New Roman"/>
              </a:rPr>
              <a:t>when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 err="1">
                <a:cs typeface="Times New Roman"/>
              </a:rPr>
              <a:t>myMeth</a:t>
            </a:r>
            <a:r>
              <a:rPr lang="en-US" sz="2200" spc="25" dirty="0" err="1">
                <a:cs typeface="Times New Roman"/>
              </a:rPr>
              <a:t>o</a:t>
            </a:r>
            <a:r>
              <a:rPr lang="en-US" sz="2200" dirty="0" err="1">
                <a:cs typeface="Times New Roman"/>
              </a:rPr>
              <a:t>d</a:t>
            </a:r>
            <a:r>
              <a:rPr lang="en-US" sz="2200" dirty="0">
                <a:cs typeface="Times New Roman"/>
              </a:rPr>
              <a:t>(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ram1,</a:t>
            </a:r>
            <a:r>
              <a:rPr lang="en-US" sz="2200" spc="80" dirty="0">
                <a:cs typeface="Times New Roman"/>
              </a:rPr>
              <a:t> 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</a:t>
            </a:r>
            <a:r>
              <a:rPr lang="en-US" sz="2200" spc="-5" dirty="0">
                <a:cs typeface="Times New Roman"/>
              </a:rPr>
              <a:t>m</a:t>
            </a:r>
            <a:r>
              <a:rPr lang="en-US" sz="2200" dirty="0">
                <a:cs typeface="Times New Roman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cs typeface="Times New Roman"/>
              </a:rPr>
              <a:t>    </a:t>
            </a:r>
            <a:r>
              <a:rPr lang="en-US" sz="2200" i="1" dirty="0" smtClean="0">
                <a:cs typeface="Courier"/>
              </a:rPr>
              <a:t>/</a:t>
            </a:r>
            <a:r>
              <a:rPr lang="en-US" sz="2200" i="1" dirty="0">
                <a:cs typeface="Courier"/>
              </a:rPr>
              <a:t>∗</a:t>
            </a:r>
            <a:r>
              <a:rPr lang="en-US" sz="2200" i="1" spc="-20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further</a:t>
            </a:r>
            <a:r>
              <a:rPr lang="en-US" sz="2200" i="1" spc="85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c</a:t>
            </a:r>
            <a:r>
              <a:rPr lang="en-US" sz="2200" i="1" spc="20" dirty="0">
                <a:cs typeface="Courier"/>
              </a:rPr>
              <a:t>o</a:t>
            </a:r>
            <a:r>
              <a:rPr lang="en-US" sz="2200" i="1" dirty="0">
                <a:cs typeface="Courier"/>
              </a:rPr>
              <a:t>de</a:t>
            </a:r>
            <a:r>
              <a:rPr lang="en-US" sz="2200" i="1" spc="8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∗/</a:t>
            </a:r>
            <a:endParaRPr lang="en-US" sz="2200" dirty="0"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91245"/>
            <a:ext cx="822960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err="1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myMethod1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myMethod2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408947"/>
            <a:ext cx="8229600" cy="96307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/>
                <a:cs typeface="Times New Roman"/>
              </a:rPr>
              <a:t>    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</a:t>
            </a:r>
            <a:r>
              <a:rPr lang="en-US" dirty="0" smtClean="0">
                <a:latin typeface="Times New Roman"/>
                <a:cs typeface="Times New Roman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</a:t>
            </a:r>
            <a:r>
              <a:rPr lang="en-US" dirty="0" smtClean="0">
                <a:latin typeface="Times New Roman"/>
                <a:cs typeface="Times New Roman"/>
              </a:rPr>
              <a:t>myMethod2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22807"/>
            <a:ext cx="822960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Lucida Console"/>
                <a:cs typeface="Lucida Console"/>
              </a:rPr>
              <a:t>/*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further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err="1" smtClean="0">
                <a:latin typeface="Lucida Console"/>
                <a:cs typeface="Lucida Console"/>
              </a:rPr>
              <a:t>sdag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*/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err="1" smtClean="0">
                <a:latin typeface="Lucida Console"/>
                <a:cs typeface="Lucida Console"/>
              </a:rPr>
              <a:t>myMethod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005956"/>
            <a:ext cx="8229600" cy="138639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myMethod2(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 </a:t>
            </a:r>
            <a:r>
              <a:rPr lang="en-US" i="1" dirty="0" smtClean="0">
                <a:latin typeface="Times New Roman"/>
                <a:cs typeface="Times New Roman"/>
              </a:rPr>
              <a:t>/* further code */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AD1-5F68-C243-9BC3-AD19DE5ADD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array</a:t>
            </a:r>
            <a:endParaRPr lang="en-US" sz="18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[</a:t>
            </a:r>
            <a:r>
              <a:rPr lang="en-US" sz="1800" spc="-80" dirty="0" err="1">
                <a:latin typeface="Lucida Console"/>
                <a:cs typeface="Lucida Console"/>
              </a:rPr>
              <a:t>ClassName</a:t>
            </a:r>
            <a:r>
              <a:rPr lang="en-US" sz="1800" spc="-80" dirty="0" smtClean="0">
                <a:latin typeface="Lucida Console"/>
                <a:cs typeface="Lucida Console"/>
              </a:rPr>
              <a:t>] 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CODE</a:t>
            </a:r>
            <a:endParaRPr lang="en-US" sz="1800" dirty="0">
              <a:latin typeface="Lucida Console"/>
              <a:cs typeface="Lucida Console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u="sng" spc="-50" dirty="0" smtClean="0">
                <a:latin typeface="Lucida Console"/>
                <a:cs typeface="Lucida Console"/>
              </a:rPr>
              <a:t>__</a:t>
            </a:r>
            <a:r>
              <a:rPr lang="en-US" sz="1800" spc="-80" dirty="0" err="1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pup()</a:t>
            </a:r>
            <a:r>
              <a:rPr lang="en-US" sz="1800" spc="30" dirty="0">
                <a:latin typeface="Lucida Console"/>
                <a:cs typeface="Lucida Console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CD19-9E52-0D48-98E0-B971752DA02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Structured Dagger</a:t>
            </a:r>
            <a:br>
              <a:rPr lang="en-US" sz="3600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198"/>
            <a:ext cx="8229600" cy="4970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.ci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</a:t>
            </a:r>
            <a:r>
              <a:rPr lang="en-US" sz="2800" spc="20" dirty="0" err="1" smtClean="0">
                <a:latin typeface="Consolas"/>
                <a:cs typeface="Consolas"/>
              </a:rPr>
              <a:t>cpp</a:t>
            </a:r>
            <a:r>
              <a:rPr lang="en-US" sz="2800" spc="20" dirty="0" smtClean="0">
                <a:latin typeface="Consolas"/>
                <a:cs typeface="Consolas"/>
              </a:rPr>
              <a:t>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0828"/>
            <a:ext cx="8229600" cy="208603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spc="10" dirty="0" smtClean="0">
                <a:latin typeface="Times New Roman"/>
                <a:cs typeface="Times New Roman"/>
              </a:rPr>
              <a:t>[</a:t>
            </a:r>
            <a:r>
              <a:rPr lang="en-US" b="1" spc="10" dirty="0" err="1" smtClean="0">
                <a:latin typeface="Times New Roman"/>
                <a:cs typeface="Times New Roman"/>
              </a:rPr>
              <a:t>mainchare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array</a:t>
            </a:r>
            <a:r>
              <a:rPr lang="en-US" spc="10" dirty="0" smtClean="0">
                <a:latin typeface="Times New Roman"/>
                <a:cs typeface="Times New Roman"/>
              </a:rPr>
              <a:t>]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b="1" spc="10" dirty="0" smtClean="0">
                <a:latin typeface="Times New Roman"/>
                <a:cs typeface="Times New Roman"/>
              </a:rPr>
              <a:t>entry void</a:t>
            </a:r>
            <a:r>
              <a:rPr lang="en-US" spc="10" dirty="0" smtClean="0">
                <a:latin typeface="Times New Roman"/>
                <a:cs typeface="Times New Roman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    // … </a:t>
            </a:r>
            <a:r>
              <a:rPr lang="en-US" i="1" spc="10" dirty="0" smtClean="0">
                <a:latin typeface="Times New Roman"/>
                <a:cs typeface="Times New Roman"/>
              </a:rPr>
              <a:t>structured dagger code here </a:t>
            </a:r>
            <a:r>
              <a:rPr lang="en-US" spc="10" dirty="0" smtClean="0">
                <a:latin typeface="Times New Roman"/>
                <a:cs typeface="Times New Roman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42635"/>
            <a:ext cx="8229600" cy="190375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class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: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CBase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SDAG_Code</a:t>
            </a:r>
            <a:r>
              <a:rPr lang="en-US" spc="10" dirty="0" smtClean="0">
                <a:latin typeface="Times New Roman"/>
                <a:cs typeface="Times New Roman"/>
              </a:rPr>
              <a:t>/* </a:t>
            </a:r>
            <a:r>
              <a:rPr lang="en-US" i="1" spc="10" dirty="0" smtClean="0">
                <a:latin typeface="Times New Roman"/>
                <a:cs typeface="Times New Roman"/>
              </a:rPr>
              <a:t>insert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i="1" spc="10" dirty="0" smtClean="0">
                <a:latin typeface="Times New Roman"/>
                <a:cs typeface="Times New Roman"/>
              </a:rPr>
              <a:t>SDAG macro */</a:t>
            </a:r>
            <a:endParaRPr lang="en-US" spc="1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};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991C-AA20-0F44-988F-6F19415B10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11"/>
            <a:ext cx="8229600" cy="52352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(n &lt; THRESHOLD) </a:t>
            </a:r>
            <a:r>
              <a:rPr lang="en-US" b="1" dirty="0"/>
              <a:t>serial </a:t>
            </a:r>
            <a:r>
              <a:rPr lang="en-US" dirty="0"/>
              <a:t>{ respond(</a:t>
            </a:r>
            <a:r>
              <a:rPr lang="en-US" dirty="0" err="1"/>
              <a:t>seqFib</a:t>
            </a:r>
            <a:r>
              <a:rPr lang="en-US" dirty="0"/>
              <a:t>(n)); }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− 1,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− 2,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val2)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b="1" dirty="0" smtClean="0"/>
              <a:t>serial </a:t>
            </a:r>
            <a:r>
              <a:rPr lang="en-US" dirty="0"/>
              <a:t>{ respond(</a:t>
            </a:r>
            <a:r>
              <a:rPr lang="en-US" dirty="0" err="1"/>
              <a:t>val</a:t>
            </a:r>
            <a:r>
              <a:rPr lang="en-US" dirty="0"/>
              <a:t> + val2); }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</a:p>
          <a:p>
            <a:pPr marL="0" indent="0">
              <a:buNone/>
            </a:pPr>
            <a:r>
              <a:rPr lang="en-US" dirty="0" smtClean="0"/>
              <a:t>                };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/>
              <a:t>e</a:t>
            </a:r>
            <a:r>
              <a:rPr lang="en-US" b="1" dirty="0" smtClean="0"/>
              <a:t>ntry void </a:t>
            </a:r>
            <a:r>
              <a:rPr lang="en-US" dirty="0" smtClean="0"/>
              <a:t>response(</a:t>
            </a:r>
            <a:r>
              <a:rPr lang="en-US" b="1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  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A2B2-2E5A-EA46-98F7-94DEAC9D33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4707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fib.decl.h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#define </a:t>
            </a:r>
            <a:r>
              <a:rPr lang="en-US" dirty="0"/>
              <a:t>THRESHOLD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CBase_Main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 m) {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atoi</a:t>
            </a:r>
            <a:r>
              <a:rPr lang="en-US" dirty="0"/>
              <a:t>(m−&gt;</a:t>
            </a:r>
            <a:r>
              <a:rPr lang="en-US" dirty="0" err="1"/>
              <a:t>argv</a:t>
            </a:r>
            <a:r>
              <a:rPr lang="en-US" dirty="0"/>
              <a:t>[1]),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/>
              <a:t>());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Fib : </a:t>
            </a:r>
            <a:r>
              <a:rPr lang="en-US" b="1" dirty="0"/>
              <a:t>public </a:t>
            </a:r>
            <a:r>
              <a:rPr lang="en-US" dirty="0" err="1" smtClean="0"/>
              <a:t>CBase_Fib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Fib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parent;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  , </a:t>
            </a:r>
            <a:r>
              <a:rPr lang="en-US" dirty="0" err="1" smtClean="0"/>
              <a:t>CProxy_Fib</a:t>
            </a:r>
            <a:r>
              <a:rPr lang="en-US" dirty="0" smtClean="0"/>
              <a:t> parent_)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: </a:t>
            </a:r>
            <a:r>
              <a:rPr lang="en-US" dirty="0"/>
              <a:t>parent(</a:t>
            </a:r>
            <a:r>
              <a:rPr lang="en-US" dirty="0" smtClean="0"/>
              <a:t>parent_)</a:t>
            </a:r>
            <a:r>
              <a:rPr lang="en-US" dirty="0"/>
              <a:t>, </a:t>
            </a:r>
            <a:r>
              <a:rPr lang="en-US" dirty="0" err="1"/>
              <a:t>isRoot</a:t>
            </a:r>
            <a:r>
              <a:rPr lang="en-US" dirty="0"/>
              <a:t>(</a:t>
            </a:r>
            <a:r>
              <a:rPr lang="en-US" dirty="0" err="1" smtClean="0"/>
              <a:t>isRoot</a:t>
            </a:r>
            <a:r>
              <a:rPr lang="en-US" dirty="0" smtClean="0"/>
              <a:t>_)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calc</a:t>
            </a:r>
            <a:r>
              <a:rPr lang="en-US" dirty="0"/>
              <a:t>(n);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seqFib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n) { </a:t>
            </a:r>
            <a:r>
              <a:rPr lang="en-US" b="1" dirty="0"/>
              <a:t>return </a:t>
            </a:r>
            <a:r>
              <a:rPr lang="en-US" dirty="0"/>
              <a:t>(n &lt; 2) ? n : </a:t>
            </a:r>
            <a:r>
              <a:rPr lang="en-US" dirty="0" err="1"/>
              <a:t>seqFib</a:t>
            </a:r>
            <a:r>
              <a:rPr lang="en-US" dirty="0"/>
              <a:t>(n − 1) + </a:t>
            </a:r>
            <a:r>
              <a:rPr lang="en-US" dirty="0" err="1"/>
              <a:t>seqFib</a:t>
            </a:r>
            <a:r>
              <a:rPr lang="en-US" dirty="0"/>
              <a:t>(n − 2);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(!</a:t>
            </a:r>
            <a:r>
              <a:rPr lang="en-US" dirty="0" err="1"/>
              <a:t>isRoot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{ </a:t>
            </a:r>
            <a:r>
              <a:rPr lang="en-US" dirty="0" err="1"/>
              <a:t>parent.response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delete </a:t>
            </a:r>
            <a:r>
              <a:rPr lang="en-US" b="1" dirty="0"/>
              <a:t>this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} </a:t>
            </a:r>
            <a:r>
              <a:rPr lang="en-US" dirty="0"/>
              <a:t>else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CkPrintf</a:t>
            </a:r>
            <a:r>
              <a:rPr lang="en-US" dirty="0"/>
              <a:t>(”Fibonacci number is: %d\n”, 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fib.def.h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170F-54D2-5E48-BEB2-3AD0D2B9BD4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3661"/>
            <a:ext cx="8229600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block2 */</a:t>
            </a:r>
            <a:endParaRPr lang="en-US" sz="2000" dirty="0">
              <a:latin typeface="Lucida Console"/>
              <a:cs typeface="Lucida Console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25267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myMethod1(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myMethod2(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   myMethod3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size,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arr</a:t>
            </a:r>
            <a:r>
              <a:rPr lang="en-US" spc="10" dirty="0">
                <a:latin typeface="Times New Roman"/>
                <a:cs typeface="Times New Roman"/>
              </a:rPr>
              <a:t>[size]) </a:t>
            </a:r>
            <a:r>
              <a:rPr lang="en-US" i="1" spc="10" dirty="0">
                <a:latin typeface="Times New Roman"/>
                <a:cs typeface="Times New Roman"/>
              </a:rPr>
              <a:t>/∗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myMethod4(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param4) </a:t>
            </a:r>
            <a:r>
              <a:rPr lang="en-US" i="1" spc="10" dirty="0" smtClean="0">
                <a:latin typeface="Times New Roman"/>
                <a:cs typeface="Times New Roman"/>
              </a:rPr>
              <a:t>/∗ </a:t>
            </a:r>
            <a:r>
              <a:rPr lang="en-US" i="1" spc="10" dirty="0" err="1" smtClean="0">
                <a:latin typeface="Times New Roman"/>
                <a:cs typeface="Times New Roman"/>
              </a:rPr>
              <a:t>sdag</a:t>
            </a:r>
            <a:r>
              <a:rPr lang="en-US" i="1" spc="10" dirty="0" smtClean="0">
                <a:latin typeface="Times New Roman"/>
                <a:cs typeface="Times New Roman"/>
              </a:rPr>
              <a:t> block2 ∗/</a:t>
            </a:r>
            <a:endParaRPr lang="en-US" i="1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7114"/>
            <a:ext cx="822960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2DED-CA11-874A-AADE-C9EEBF212C9B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57175"/>
            <a:ext cx="8229600" cy="270435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(200, </a:t>
            </a:r>
            <a:r>
              <a:rPr lang="en-US" b="1" spc="10" dirty="0">
                <a:latin typeface="Times New Roman"/>
                <a:cs typeface="Times New Roman"/>
              </a:rPr>
              <a:t>false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(100, </a:t>
            </a:r>
            <a:r>
              <a:rPr lang="en-US" b="1" spc="10" dirty="0">
                <a:latin typeface="Times New Roman"/>
                <a:cs typeface="Times New Roman"/>
              </a:rPr>
              <a:t>true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774C7-BB42-AD47-9DFE-C2F15F5B505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940050"/>
            <a:ext cx="8229600" cy="246043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if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thisIndex.x</a:t>
            </a:r>
            <a:r>
              <a:rPr lang="en-US" spc="10" dirty="0">
                <a:latin typeface="Times New Roman"/>
                <a:cs typeface="Times New Roman"/>
              </a:rPr>
              <a:t>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 </a:t>
            </a:r>
            <a:r>
              <a:rPr lang="en-US" spc="10" dirty="0">
                <a:latin typeface="Times New Roman"/>
                <a:cs typeface="Times New Roman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payload) </a:t>
            </a:r>
            <a:r>
              <a:rPr lang="en-US" b="1" spc="10" dirty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13422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>
                <a:latin typeface="Lucida Console"/>
                <a:cs typeface="Lucida Console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C6E8-BD3C-E24F-ABCE-A0069012B33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for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86958"/>
            <a:ext cx="8229600" cy="207330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for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= 0;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maxIter</a:t>
            </a:r>
            <a:r>
              <a:rPr lang="en-US" spc="10" dirty="0">
                <a:latin typeface="Times New Roman"/>
                <a:cs typeface="Times New Roman"/>
              </a:rPr>
              <a:t>; ++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recvLeft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recvRight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52298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for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spc="10" dirty="0" smtClean="0">
                <a:latin typeface="Lucida Console"/>
                <a:cs typeface="Lucida Console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err="1" smtClean="0">
                <a:latin typeface="Times New Roman"/>
                <a:cs typeface="Times New Roman"/>
              </a:rPr>
              <a:t>th</a:t>
            </a:r>
            <a:r>
              <a:rPr lang="en-US" spc="10" dirty="0" smtClean="0">
                <a:latin typeface="Times New Roman"/>
                <a:cs typeface="Times New Roman"/>
              </a:rPr>
              <a:t> iteration completes,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60265"/>
            <a:ext cx="8229600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spc="20" dirty="0" err="1" smtClean="0">
                <a:latin typeface="Lucida Console"/>
                <a:cs typeface="Lucida Console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97425"/>
            <a:ext cx="8229600" cy="105955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class </a:t>
            </a:r>
            <a:r>
              <a:rPr lang="en-US" spc="10" dirty="0">
                <a:latin typeface="Times New Roman"/>
                <a:cs typeface="Times New Roman"/>
              </a:rPr>
              <a:t>Foo : </a:t>
            </a:r>
            <a:r>
              <a:rPr lang="en-US" b="1" spc="10" dirty="0">
                <a:latin typeface="Times New Roman"/>
                <a:cs typeface="Times New Roman"/>
              </a:rPr>
              <a:t>public </a:t>
            </a:r>
            <a:r>
              <a:rPr lang="en-US" spc="10" dirty="0" err="1" smtClean="0">
                <a:latin typeface="Times New Roman"/>
                <a:cs typeface="Times New Roman"/>
              </a:rPr>
              <a:t>CBase_Foo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>
                <a:latin typeface="Times New Roman"/>
                <a:cs typeface="Times New Roman"/>
              </a:rPr>
              <a:t>: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1EF0-2EB2-654F-80FC-FFD486F4901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8128"/>
            <a:ext cx="8272272" cy="196487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C538-CB0C-6042-B4CC-A78E872CA4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 </a:t>
            </a:r>
            <a:r>
              <a:rPr lang="en-US" sz="2200" dirty="0" smtClean="0">
                <a:latin typeface="Lucida Console"/>
                <a:cs typeface="Lucida Console"/>
              </a:rPr>
              <a:t>while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21117"/>
            <a:ext cx="8229600" cy="375222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while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numNeighbors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recvData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method1() </a:t>
            </a:r>
            <a:r>
              <a:rPr lang="en-US" i="1" spc="10" dirty="0">
                <a:latin typeface="Times New Roman"/>
                <a:cs typeface="Times New Roman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method2() </a:t>
            </a:r>
            <a:r>
              <a:rPr lang="en-US" i="1" spc="10" dirty="0">
                <a:latin typeface="Times New Roman"/>
                <a:cs typeface="Times New Roman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98823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while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1C86-5730-9A4F-8DFF-6C11A2568F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39353"/>
          </a:xfrm>
        </p:spPr>
        <p:txBody>
          <a:bodyPr>
            <a:normAutofit fontScale="85000" lnSpcReduction="1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Lucida Console"/>
                <a:cs typeface="Lucida Console"/>
              </a:rPr>
              <a:t>overlap</a:t>
            </a:r>
            <a:r>
              <a:rPr lang="en-US" sz="3000" spc="-95" dirty="0">
                <a:latin typeface="Courier"/>
                <a:cs typeface="Courier"/>
              </a:rPr>
              <a:t>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Lucida Console"/>
                <a:cs typeface="Lucida Console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 </a:t>
            </a:r>
            <a:r>
              <a:rPr lang="en-US" spc="-80" dirty="0">
                <a:latin typeface="Lucida Console"/>
                <a:cs typeface="Lucida Console"/>
              </a:rPr>
              <a:t>overlap </a:t>
            </a:r>
            <a:r>
              <a:rPr lang="en-US" spc="95" dirty="0">
                <a:latin typeface="Lucida Console"/>
                <a:cs typeface="Lucida Console"/>
              </a:rPr>
              <a:t>{</a:t>
            </a:r>
            <a:r>
              <a:rPr lang="en-US" i="1" spc="95" dirty="0">
                <a:latin typeface="Lucida Console"/>
                <a:cs typeface="Lucida Console"/>
              </a:rPr>
              <a:t> </a:t>
            </a:r>
            <a:r>
              <a:rPr lang="en-US" i="1" spc="20" dirty="0">
                <a:latin typeface="Lucida Console"/>
                <a:cs typeface="Lucida Console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/* </a:t>
            </a:r>
            <a:r>
              <a:rPr lang="en-US" spc="-80" dirty="0" err="1">
                <a:latin typeface="Lucida Console"/>
                <a:cs typeface="Lucida Console"/>
              </a:rPr>
              <a:t>sdag</a:t>
            </a:r>
            <a:r>
              <a:rPr lang="en-US" spc="-80" dirty="0">
                <a:latin typeface="Lucida Console"/>
                <a:cs typeface="Lucida Console"/>
              </a:rPr>
              <a:t> constructs */ </a:t>
            </a:r>
            <a:r>
              <a:rPr lang="en-US" spc="95" dirty="0" smtClean="0">
                <a:latin typeface="Lucida Console"/>
                <a:cs typeface="Lucida Console"/>
              </a:rPr>
              <a:t>}</a:t>
            </a:r>
            <a:endParaRPr lang="en-US" dirty="0">
              <a:latin typeface="Lucida Console"/>
              <a:cs typeface="Lucida Console"/>
            </a:endParaRP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overlap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32942"/>
            <a:ext cx="8229600" cy="203200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overlap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ref_num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 </a:t>
            </a:r>
            <a:r>
              <a:rPr lang="en-US" i="1" spc="10" dirty="0">
                <a:latin typeface="Times New Roman"/>
                <a:cs typeface="Times New Roman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</a:t>
            </a:r>
            <a:r>
              <a:rPr lang="en-US" b="1" spc="10" dirty="0">
                <a:latin typeface="Times New Roman"/>
                <a:cs typeface="Times New Roman"/>
              </a:rPr>
              <a:t>char </a:t>
            </a:r>
            <a:r>
              <a:rPr lang="en-US" spc="10" dirty="0" err="1">
                <a:latin typeface="Times New Roman"/>
                <a:cs typeface="Times New Roman"/>
              </a:rPr>
              <a:t>myChar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block5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C79A4-7AED-7F42-8FDB-9C60F0C27FD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74928"/>
            <a:ext cx="4772213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 err="1">
                <a:latin typeface="Times New Roman"/>
                <a:cs typeface="Times New Roman"/>
              </a:rPr>
              <a:t>c</a:t>
            </a:r>
            <a:r>
              <a:rPr lang="en-US" sz="2300" spc="20" dirty="0" err="1">
                <a:latin typeface="Times New Roman"/>
                <a:cs typeface="Times New Roman"/>
              </a:rPr>
              <a:t>h</a:t>
            </a:r>
            <a:r>
              <a:rPr lang="en-US" sz="2300" spc="-15" dirty="0" err="1">
                <a:latin typeface="Times New Roman"/>
                <a:cs typeface="Times New Roman"/>
              </a:rPr>
              <a:t>a</a:t>
            </a:r>
            <a:r>
              <a:rPr lang="en-US" sz="2300" dirty="0" err="1">
                <a:latin typeface="Times New Roman"/>
                <a:cs typeface="Times New Roman"/>
              </a:rPr>
              <a:t>re</a:t>
            </a:r>
            <a:endParaRPr lang="en-US" sz="23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6CF4-0FD8-484C-93EC-0AF340E9BF6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8" name="Picture 7" descr="overlap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12" y="797089"/>
            <a:ext cx="3536079" cy="52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8352"/>
            <a:ext cx="822960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-95" dirty="0" err="1">
                <a:latin typeface="Lucida Console"/>
                <a:cs typeface="Lucida Console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Lucida Console"/>
                <a:cs typeface="Lucida Console"/>
              </a:rPr>
              <a:t>  </a:t>
            </a:r>
            <a:r>
              <a:rPr lang="en-US" sz="2000" spc="-80" dirty="0" err="1" smtClean="0">
                <a:latin typeface="Lucida Console"/>
                <a:cs typeface="Lucida Console"/>
              </a:rPr>
              <a:t>forall</a:t>
            </a:r>
            <a:r>
              <a:rPr lang="en-US" sz="2000" spc="-80" dirty="0" smtClean="0">
                <a:latin typeface="Lucida Console"/>
                <a:cs typeface="Lucida Console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[&lt;</a:t>
            </a:r>
            <a:r>
              <a:rPr lang="en-US" sz="2000" spc="-80" dirty="0" err="1">
                <a:latin typeface="Lucida Console"/>
                <a:cs typeface="Lucida Console"/>
              </a:rPr>
              <a:t>ident</a:t>
            </a:r>
            <a:r>
              <a:rPr lang="en-US" sz="2000" spc="-80" dirty="0">
                <a:latin typeface="Lucida Console"/>
                <a:cs typeface="Lucida Console"/>
              </a:rPr>
              <a:t>&gt;] (&lt;min&gt; :	&lt;max&gt;, &lt;stride&gt;) &lt;body&gt;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&lt;min&gt;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&lt;max&gt;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err="1" smtClean="0">
                <a:latin typeface="Lucida Console"/>
                <a:cs typeface="Lucida Console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60588"/>
            <a:ext cx="8229600" cy="118035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err="1" smtClean="0">
                <a:latin typeface="Times New Roman"/>
                <a:cs typeface="Times New Roman"/>
              </a:rPr>
              <a:t>forall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[block] (0 : </a:t>
            </a:r>
            <a:r>
              <a:rPr lang="en-US" spc="10" dirty="0" err="1">
                <a:latin typeface="Times New Roman"/>
                <a:cs typeface="Times New Roman"/>
              </a:rPr>
              <a:t>numBlocks</a:t>
            </a:r>
            <a:r>
              <a:rPr lang="en-US" spc="10" dirty="0">
                <a:latin typeface="Times New Roman"/>
                <a:cs typeface="Times New Roman"/>
              </a:rPr>
              <a:t>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    when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4982879"/>
            <a:ext cx="8229600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public:	</a:t>
            </a:r>
            <a:r>
              <a:rPr lang="en-US" sz="4000" spc="-95" dirty="0" err="1">
                <a:latin typeface="Lucida Console"/>
                <a:cs typeface="Lucida Console"/>
              </a:rPr>
              <a:t>int</a:t>
            </a:r>
            <a:r>
              <a:rPr lang="en-US" sz="4000" spc="-90" dirty="0">
                <a:latin typeface="Lucida Console"/>
                <a:cs typeface="Lucida Console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block;</a:t>
            </a:r>
            <a:endParaRPr lang="en-US" sz="4000" dirty="0">
              <a:latin typeface="Lucida Console"/>
              <a:cs typeface="Lucida Console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BB59-B693-1146-BFCE-B6F69337C5D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37"/>
            <a:ext cx="8229600" cy="49050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prefix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void </a:t>
            </a:r>
            <a:r>
              <a:rPr lang="en-US" dirty="0" err="1"/>
              <a:t>checkIn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Prefix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Prefix(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m);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passValue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step,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incomingValue</a:t>
            </a:r>
            <a:r>
              <a:rPr lang="en-US" dirty="0"/>
              <a:t>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6E96-1509-BA4A-BD5E-23E11A1BB98A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611"/>
            <a:ext cx="8229600" cy="49050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startPrefixCalculation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for</a:t>
            </a:r>
            <a:r>
              <a:rPr lang="en-US" dirty="0"/>
              <a:t>(stage = 0; (1 &lt;&lt; stage) &lt; </a:t>
            </a:r>
            <a:r>
              <a:rPr lang="en-US" dirty="0" err="1"/>
              <a:t>numElements</a:t>
            </a:r>
            <a:r>
              <a:rPr lang="en-US" dirty="0"/>
              <a:t>; stage++) {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serial </a:t>
            </a:r>
            <a:r>
              <a:rPr lang="en-US" dirty="0"/>
              <a:t>”</a:t>
            </a:r>
            <a:r>
              <a:rPr lang="en-US" dirty="0" err="1" smtClean="0"/>
              <a:t>send_value</a:t>
            </a:r>
            <a:r>
              <a:rPr lang="en-US" dirty="0"/>
              <a:t>” {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dirty="0" err="1" smtClean="0"/>
              <a:t>targetIndex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thisIndex</a:t>
            </a:r>
            <a:r>
              <a:rPr lang="en-US" dirty="0"/>
              <a:t> + (1&lt;&lt;stage);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targetIndex</a:t>
            </a:r>
            <a:r>
              <a:rPr lang="en-US" dirty="0"/>
              <a:t> &lt; </a:t>
            </a:r>
            <a:r>
              <a:rPr lang="en-US" dirty="0" err="1"/>
              <a:t>numElements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targetIndex</a:t>
            </a:r>
            <a:r>
              <a:rPr lang="en-US" dirty="0" smtClean="0"/>
              <a:t>].</a:t>
            </a:r>
            <a:r>
              <a:rPr lang="en-US" dirty="0" err="1" smtClean="0"/>
              <a:t>passValue</a:t>
            </a:r>
            <a:r>
              <a:rPr lang="en-US" dirty="0" smtClean="0"/>
              <a:t>(stage, value);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 &gt;= (1&lt;&lt;stage))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when </a:t>
            </a:r>
            <a:r>
              <a:rPr lang="en-US" dirty="0" err="1"/>
              <a:t>passValue</a:t>
            </a:r>
            <a:r>
              <a:rPr lang="en-US" dirty="0"/>
              <a:t>[stage]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incoming_stage</a:t>
            </a:r>
            <a:r>
              <a:rPr lang="en-US" dirty="0"/>
              <a:t>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incoming_value</a:t>
            </a:r>
            <a:r>
              <a:rPr lang="en-US" dirty="0"/>
              <a:t>) </a:t>
            </a:r>
            <a:r>
              <a:rPr lang="en-US" b="1" dirty="0"/>
              <a:t>serial</a:t>
            </a:r>
          </a:p>
          <a:p>
            <a:pPr marL="0" indent="0">
              <a:buNone/>
            </a:pPr>
            <a:r>
              <a:rPr lang="en-US" dirty="0" smtClean="0"/>
              <a:t>                                 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value </a:t>
            </a:r>
            <a:r>
              <a:rPr lang="en-US" dirty="0"/>
              <a:t>+= </a:t>
            </a:r>
            <a:r>
              <a:rPr lang="en-US" dirty="0" err="1" smtClean="0"/>
              <a:t>incoming_value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”done” {</a:t>
            </a:r>
          </a:p>
          <a:p>
            <a:pPr marL="0" indent="0">
              <a:buNone/>
            </a:pPr>
            <a:r>
              <a:rPr lang="en-US" dirty="0" smtClean="0"/>
              <a:t>                     contribute</a:t>
            </a:r>
            <a:r>
              <a:rPr lang="en-US" dirty="0"/>
              <a:t>(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(Main, </a:t>
            </a:r>
            <a:r>
              <a:rPr lang="en-US" dirty="0" err="1"/>
              <a:t>checkIn</a:t>
            </a:r>
            <a:r>
              <a:rPr lang="en-US" dirty="0"/>
              <a:t>), </a:t>
            </a:r>
            <a:r>
              <a:rPr lang="en-US" dirty="0" err="1"/>
              <a:t>mainProxy</a:t>
            </a:r>
            <a:r>
              <a:rPr lang="en-US" dirty="0"/>
              <a:t>)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  }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AFB5-36D4-A04A-902D-17C72C17DF1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7"/>
            <a:ext cx="8229600" cy="552557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prefix.decl.h</a:t>
            </a:r>
            <a:r>
              <a:rPr lang="en-US" dirty="0"/>
              <a:t>”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</a:t>
            </a:r>
            <a:r>
              <a:rPr lang="en-US" dirty="0" err="1"/>
              <a:t>_</a:t>
            </a:r>
            <a:r>
              <a:rPr lang="en-US" dirty="0" err="1" smtClean="0"/>
              <a:t>Main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CProxy_Prefix</a:t>
            </a:r>
            <a:r>
              <a:rPr lang="en-US" dirty="0" smtClean="0"/>
              <a:t> </a:t>
            </a:r>
            <a:r>
              <a:rPr lang="en-US" dirty="0" err="1"/>
              <a:t>prefixArray</a:t>
            </a:r>
            <a:r>
              <a:rPr lang="en-US" dirty="0"/>
              <a:t>;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numElements</a:t>
            </a:r>
            <a:r>
              <a:rPr lang="en-US" dirty="0"/>
              <a:t> = 10;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argc</a:t>
            </a:r>
            <a:r>
              <a:rPr lang="en-US" dirty="0"/>
              <a:t> &gt; 1)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numElements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argv</a:t>
            </a:r>
            <a:r>
              <a:rPr lang="en-US" dirty="0"/>
              <a:t>[1]);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prefixArray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CProxy_Prefix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numElements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numElements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prefixArray.startPrefixCalculation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Main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}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void </a:t>
            </a:r>
            <a:r>
              <a:rPr lang="en-US" dirty="0" err="1"/>
              <a:t>checkIn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effectLst/>
              </a:rPr>
              <a:t>};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4E02-CF77-8840-B883-42349F8423A8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08"/>
            <a:ext cx="8229600" cy="479604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/>
              <a:t>Prefix : </a:t>
            </a:r>
            <a:r>
              <a:rPr lang="en-US" b="1" dirty="0"/>
              <a:t>public </a:t>
            </a:r>
            <a:r>
              <a:rPr lang="en-US" dirty="0" err="1" smtClean="0"/>
              <a:t>CBase_Prefix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Prefix_SDAG_CODE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stage, </a:t>
            </a:r>
            <a:r>
              <a:rPr lang="en-US" dirty="0" err="1"/>
              <a:t>targetIndex</a:t>
            </a:r>
            <a:r>
              <a:rPr lang="en-US" dirty="0"/>
              <a:t>, value, </a:t>
            </a:r>
            <a:r>
              <a:rPr lang="en-US" dirty="0" err="1"/>
              <a:t>numElements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Prefix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p) : </a:t>
            </a:r>
            <a:r>
              <a:rPr lang="en-US" dirty="0" err="1"/>
              <a:t>numElements</a:t>
            </a:r>
            <a:r>
              <a:rPr lang="en-US" dirty="0"/>
              <a:t>(n), </a:t>
            </a:r>
            <a:r>
              <a:rPr lang="en-US" dirty="0" err="1"/>
              <a:t>mainProxy</a:t>
            </a:r>
            <a:r>
              <a:rPr lang="en-US" dirty="0"/>
              <a:t>(p)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srand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value </a:t>
            </a:r>
            <a:r>
              <a:rPr lang="en-US" dirty="0"/>
              <a:t>= rand() % 10; </a:t>
            </a:r>
            <a:r>
              <a:rPr lang="en-US" i="1" dirty="0"/>
              <a:t>// Random positive </a:t>
            </a:r>
            <a:r>
              <a:rPr lang="en-US" i="1" dirty="0" err="1"/>
              <a:t>int</a:t>
            </a:r>
            <a:r>
              <a:rPr lang="en-US" i="1" dirty="0"/>
              <a:t> between 0 and 9 (inclusive)</a:t>
            </a:r>
          </a:p>
          <a:p>
            <a:pPr marL="0" indent="0">
              <a:buNone/>
            </a:pPr>
            <a:r>
              <a:rPr lang="en-US" dirty="0" smtClean="0"/>
              <a:t>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Prefix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 ∗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#include ”</a:t>
            </a:r>
            <a:r>
              <a:rPr lang="en-US" dirty="0" err="1"/>
              <a:t>prefix.def.h</a:t>
            </a:r>
            <a:r>
              <a:rPr lang="en-US" dirty="0"/>
              <a:t>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39AC-D3FB-8A42-81BB-E581AF3F8A6E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7769"/>
            <a:ext cx="8229600" cy="2476500"/>
          </a:xfrm>
        </p:spPr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 err="1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22F6-CD8B-B049-9D5F-9F5099186C9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197" b="-451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A94A-B5C1-EE44-93C9-13CA56F2FB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7" y="1663699"/>
            <a:ext cx="8195893" cy="19467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B4B2-2C7B-074B-B68B-552850FF2C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8777" r="-28777"/>
          <a:stretch>
            <a:fillRect/>
          </a:stretch>
        </p:blipFill>
        <p:spPr>
          <a:xfrm>
            <a:off x="457200" y="1143000"/>
            <a:ext cx="8229600" cy="523557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2CAD5-4F01-7142-8CA3-A59F28CD6DA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33" r="583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F011-31A4-1949-A425-D7F6E11E722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0598"/>
            <a:ext cx="8229600" cy="556762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jacobi3d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done(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iterations);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[3D] Jacobi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Jacobi(</a:t>
            </a:r>
            <a:r>
              <a:rPr lang="en-US" dirty="0" err="1" smtClean="0"/>
              <a:t>CProxy_Main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gh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i="1" dirty="0" smtClean="0"/>
              <a:t>/</a:t>
            </a:r>
            <a:r>
              <a:rPr lang="en-US" i="1" dirty="0"/>
              <a:t>/ ... main loop (next slide) ...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B2BA-3D10-B748-A37C-B75011CAA706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1368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1368"/>
            <a:ext cx="8229600" cy="5975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   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r>
              <a:rPr lang="en-US" dirty="0" err="1"/>
              <a:t>freeBoundaries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}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contribute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true;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++</a:t>
            </a:r>
            <a:r>
              <a:rPr lang="en-US" dirty="0" err="1"/>
              <a:t>iter</a:t>
            </a:r>
            <a:r>
              <a:rPr lang="en-US" dirty="0"/>
              <a:t>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A4A-5AF3-3B4B-886D-FC7E1CF561DB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6889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889"/>
            <a:ext cx="8229600" cy="597415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entry void </a:t>
            </a:r>
            <a:r>
              <a:rPr lang="en-US" sz="1100" dirty="0"/>
              <a:t>run() {</a:t>
            </a:r>
          </a:p>
          <a:p>
            <a:pPr marL="0" indent="0">
              <a:buNone/>
            </a:pPr>
            <a:r>
              <a:rPr lang="en-US" sz="1100" dirty="0" smtClean="0"/>
              <a:t>    </a:t>
            </a:r>
            <a:r>
              <a:rPr lang="en-US" sz="1100" b="1" dirty="0" smtClean="0"/>
              <a:t>while </a:t>
            </a:r>
            <a:r>
              <a:rPr lang="en-US" sz="1100" dirty="0"/>
              <a:t>(!converged) {</a:t>
            </a:r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dirty="0" err="1" smtClean="0"/>
              <a:t>copyToBoundaries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/>
              <a:t>x = </a:t>
            </a:r>
            <a:r>
              <a:rPr lang="en-US" sz="1100" dirty="0" err="1"/>
              <a:t>thisIndex.x</a:t>
            </a:r>
            <a:r>
              <a:rPr lang="en-US" sz="1100" dirty="0"/>
              <a:t>, y = </a:t>
            </a:r>
            <a:r>
              <a:rPr lang="en-US" sz="1100" dirty="0" err="1"/>
              <a:t>thisIndex.y</a:t>
            </a:r>
            <a:r>
              <a:rPr lang="en-US" sz="1100" dirty="0"/>
              <a:t>, z = </a:t>
            </a:r>
            <a:r>
              <a:rPr lang="en-US" sz="1100" dirty="0" err="1"/>
              <a:t>thisIndex.z</a:t>
            </a:r>
            <a:r>
              <a:rPr lang="en-US" sz="1100" dirty="0"/>
              <a:t>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bdX</a:t>
            </a:r>
            <a:r>
              <a:rPr lang="en-US" sz="1100" dirty="0"/>
              <a:t> = </a:t>
            </a:r>
            <a:r>
              <a:rPr lang="en-US" sz="1100" dirty="0" err="1"/>
              <a:t>blockDimX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 = </a:t>
            </a:r>
            <a:r>
              <a:rPr lang="en-US" sz="1100" dirty="0" err="1"/>
              <a:t>blockDimY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 = </a:t>
            </a:r>
            <a:r>
              <a:rPr lang="en-US" sz="1100" dirty="0" err="1"/>
              <a:t>blockDimZ</a:t>
            </a:r>
            <a:r>
              <a:rPr lang="en-US" sz="1100" dirty="0"/>
              <a:t>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(x−1),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RIGHT,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rightGhost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(x+1),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LEFT,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leftGhost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(y−1),z).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TOP,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topGhost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(y+1),z).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BOTTOM,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bottomGhost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(z−1)).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BACK,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backGhost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(z+1)).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FRONT,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frontGhost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freeBoundaries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for </a:t>
            </a:r>
            <a:r>
              <a:rPr lang="en-US" sz="1100" dirty="0"/>
              <a:t>(</a:t>
            </a:r>
            <a:r>
              <a:rPr lang="en-US" sz="1100" dirty="0" err="1"/>
              <a:t>remoteCount</a:t>
            </a:r>
            <a:r>
              <a:rPr lang="en-US" sz="1100" dirty="0"/>
              <a:t> = 0; </a:t>
            </a:r>
            <a:r>
              <a:rPr lang="en-US" sz="1100" dirty="0" err="1"/>
              <a:t>remoteCount</a:t>
            </a:r>
            <a:r>
              <a:rPr lang="en-US" sz="1100" dirty="0"/>
              <a:t> &lt; 6; </a:t>
            </a:r>
            <a:r>
              <a:rPr lang="en-US" sz="1100" dirty="0" err="1"/>
              <a:t>remoteCount</a:t>
            </a:r>
            <a:r>
              <a:rPr lang="en-US" sz="1100" dirty="0"/>
              <a:t>++)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updateGhosts</a:t>
            </a:r>
            <a:r>
              <a:rPr lang="en-US" sz="1100" dirty="0"/>
              <a:t>[</a:t>
            </a:r>
            <a:r>
              <a:rPr lang="en-US" sz="1100" dirty="0" err="1"/>
              <a:t>iter</a:t>
            </a:r>
            <a:r>
              <a:rPr lang="en-US" sz="1100" dirty="0"/>
              <a:t>](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ref,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 err="1"/>
              <a:t>dir</a:t>
            </a:r>
            <a:r>
              <a:rPr lang="en-US" sz="1100" dirty="0"/>
              <a:t>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w,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h, </a:t>
            </a:r>
            <a:r>
              <a:rPr lang="en-US" sz="1100" b="1" dirty="0"/>
              <a:t>double </a:t>
            </a:r>
            <a:r>
              <a:rPr lang="en-US" sz="1100" dirty="0" err="1"/>
              <a:t>buf</a:t>
            </a:r>
            <a:r>
              <a:rPr lang="en-US" sz="1100" dirty="0"/>
              <a:t>[</a:t>
            </a:r>
            <a:r>
              <a:rPr lang="en-US" sz="1100" dirty="0" err="1"/>
              <a:t>w∗h</a:t>
            </a:r>
            <a:r>
              <a:rPr lang="en-US" sz="1100" dirty="0"/>
              <a:t>]) </a:t>
            </a:r>
            <a:r>
              <a:rPr lang="en-US" sz="1100" b="1" dirty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dirty="0" err="1" smtClean="0"/>
              <a:t>updateBoundary</a:t>
            </a:r>
            <a:r>
              <a:rPr lang="en-US" sz="1100" dirty="0"/>
              <a:t>(</a:t>
            </a:r>
            <a:r>
              <a:rPr lang="en-US" sz="1100" dirty="0" err="1"/>
              <a:t>dir</a:t>
            </a:r>
            <a:r>
              <a:rPr lang="en-US" sz="1100" dirty="0"/>
              <a:t>, w, h, </a:t>
            </a:r>
            <a:r>
              <a:rPr lang="en-US" sz="1100" dirty="0" err="1"/>
              <a:t>buf</a:t>
            </a:r>
            <a:r>
              <a:rPr lang="en-US" sz="1100" dirty="0"/>
              <a:t>);</a:t>
            </a:r>
          </a:p>
          <a:p>
            <a:pPr marL="0" indent="0">
              <a:buNone/>
            </a:pPr>
            <a:r>
              <a:rPr lang="en-US" sz="1100" dirty="0" smtClean="0"/>
              <a:t>    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double </a:t>
            </a:r>
            <a:r>
              <a:rPr lang="en-US" sz="1100" dirty="0"/>
              <a:t>error = </a:t>
            </a:r>
            <a:r>
              <a:rPr lang="en-US" sz="1100" dirty="0" err="1"/>
              <a:t>computeKernel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conv</a:t>
            </a:r>
            <a:r>
              <a:rPr lang="en-US" sz="1100" dirty="0"/>
              <a:t> = error &lt; DELTA;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if 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 % 5 == 1)</a:t>
            </a:r>
          </a:p>
          <a:p>
            <a:pPr marL="0" indent="0">
              <a:buNone/>
            </a:pPr>
            <a:r>
              <a:rPr lang="en-US" sz="1100" dirty="0" smtClean="0"/>
              <a:t>            contribute</a:t>
            </a:r>
            <a:r>
              <a:rPr lang="en-US" sz="1100" dirty="0"/>
              <a:t>(</a:t>
            </a:r>
            <a:r>
              <a:rPr lang="en-US" sz="1100" b="1" dirty="0" err="1"/>
              <a:t>sizeof</a:t>
            </a:r>
            <a:r>
              <a:rPr lang="en-US" sz="1100" dirty="0"/>
              <a:t>(</a:t>
            </a:r>
            <a:r>
              <a:rPr lang="en-US" sz="1100" dirty="0" err="1"/>
              <a:t>int</a:t>
            </a:r>
            <a:r>
              <a:rPr lang="en-US" sz="1100" dirty="0"/>
              <a:t>), &amp;</a:t>
            </a:r>
            <a:r>
              <a:rPr lang="en-US" sz="1100" dirty="0" err="1"/>
              <a:t>conv</a:t>
            </a:r>
            <a:r>
              <a:rPr lang="en-US" sz="1100" dirty="0"/>
              <a:t>, </a:t>
            </a:r>
            <a:r>
              <a:rPr lang="en-US" sz="1100" dirty="0" err="1"/>
              <a:t>CkReduction</a:t>
            </a:r>
            <a:r>
              <a:rPr lang="en-US" sz="1100" dirty="0"/>
              <a:t>::logical  and, </a:t>
            </a:r>
            <a:r>
              <a:rPr lang="en-US" sz="1100" dirty="0" err="1"/>
              <a:t>CkCallback</a:t>
            </a:r>
            <a:r>
              <a:rPr lang="en-US" sz="1100" dirty="0"/>
              <a:t>(</a:t>
            </a:r>
            <a:r>
              <a:rPr lang="en-US" sz="1100" dirty="0" err="1"/>
              <a:t>CkReductionTarget</a:t>
            </a:r>
            <a:r>
              <a:rPr lang="en-US" sz="1100" dirty="0"/>
              <a:t>(Jacobi,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                 </a:t>
            </a:r>
            <a:r>
              <a:rPr lang="en-US" sz="1100" dirty="0" err="1" smtClean="0"/>
              <a:t>checkConverged</a:t>
            </a:r>
            <a:r>
              <a:rPr lang="en-US" sz="1100" dirty="0"/>
              <a:t>), </a:t>
            </a:r>
            <a:r>
              <a:rPr lang="en-US" sz="1100" dirty="0" err="1"/>
              <a:t>thisProxy</a:t>
            </a:r>
            <a:r>
              <a:rPr lang="en-US" sz="1100" dirty="0"/>
              <a:t>));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if </a:t>
            </a:r>
            <a:r>
              <a:rPr lang="en-US" sz="1100" dirty="0"/>
              <a:t>(++</a:t>
            </a:r>
            <a:r>
              <a:rPr lang="en-US" sz="1100" dirty="0" err="1"/>
              <a:t>iter</a:t>
            </a:r>
            <a:r>
              <a:rPr lang="en-US" sz="1100" dirty="0"/>
              <a:t> % 5 == 0)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checkConverged</a:t>
            </a:r>
            <a:r>
              <a:rPr lang="en-US" sz="1100" dirty="0"/>
              <a:t>(</a:t>
            </a:r>
            <a:r>
              <a:rPr lang="en-US" sz="1100" b="1" dirty="0" err="1"/>
              <a:t>bool</a:t>
            </a:r>
            <a:r>
              <a:rPr lang="en-US" sz="1100" b="1" dirty="0"/>
              <a:t> </a:t>
            </a:r>
            <a:r>
              <a:rPr lang="en-US" sz="1100" dirty="0"/>
              <a:t>result)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b="1" dirty="0" smtClean="0"/>
              <a:t>if </a:t>
            </a:r>
            <a:r>
              <a:rPr lang="en-US" sz="1100" dirty="0"/>
              <a:t>(result) </a:t>
            </a:r>
            <a:r>
              <a:rPr lang="en-US" sz="1100" b="1" dirty="0"/>
              <a:t>serial </a:t>
            </a:r>
            <a:r>
              <a:rPr lang="en-US" sz="1100" dirty="0"/>
              <a:t>{ </a:t>
            </a:r>
            <a:r>
              <a:rPr lang="en-US" sz="1100" dirty="0" err="1"/>
              <a:t>mainProxy.done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); converged = </a:t>
            </a:r>
            <a:r>
              <a:rPr lang="en-US" sz="1100" b="1" dirty="0"/>
              <a:t>true</a:t>
            </a:r>
            <a:r>
              <a:rPr lang="en-US" sz="1100" dirty="0"/>
              <a:t>; }</a:t>
            </a:r>
          </a:p>
          <a:p>
            <a:pPr marL="0" indent="0">
              <a:buNone/>
            </a:pPr>
            <a:r>
              <a:rPr lang="en-US" sz="1100" dirty="0" smtClean="0"/>
              <a:t>    }</a:t>
            </a:r>
          </a:p>
          <a:p>
            <a:pPr marL="0" indent="0">
              <a:buNone/>
            </a:pPr>
            <a:r>
              <a:rPr lang="en-US" sz="1100" dirty="0" smtClean="0"/>
              <a:t>};</a:t>
            </a:r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347E-5888-8046-9690-52F48999632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z="3600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z="3600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z="3600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z="3600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z="3600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z="3600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sz="3600" dirty="0">
                <a:latin typeface="Times New Roman"/>
                <a:cs typeface="Times New Roman"/>
              </a:rPr>
              <a:t/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22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spc="10" dirty="0" err="1">
                <a:latin typeface="Times New Roman"/>
                <a:cs typeface="Times New Roman"/>
              </a:rPr>
              <a:t>res</a:t>
            </a:r>
            <a:r>
              <a:rPr lang="en-US" sz="1800" spc="10" dirty="0">
                <a:latin typeface="Times New Roman"/>
                <a:cs typeface="Times New Roman"/>
              </a:rPr>
              <a:t>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dirty="0" err="1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E4D4-FE0F-3F4C-9166-90D0BEF5F0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06"/>
            <a:ext cx="8229600" cy="1864895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retrieveValues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keys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i="1" dirty="0"/>
              <a:t>// compute </a:t>
            </a:r>
            <a:r>
              <a:rPr lang="en-US" i="1" dirty="0" err="1"/>
              <a:t>i’th</a:t>
            </a:r>
            <a:r>
              <a:rPr lang="en-US" i="1" dirty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keyValueProxy</a:t>
            </a:r>
            <a:r>
              <a:rPr lang="en-US" dirty="0"/>
              <a:t>[keys[</a:t>
            </a:r>
            <a:r>
              <a:rPr lang="en-US" dirty="0" err="1"/>
              <a:t>i</a:t>
            </a:r>
            <a:r>
              <a:rPr lang="en-US" dirty="0"/>
              <a:t>] / B].</a:t>
            </a:r>
            <a:r>
              <a:rPr lang="en-US" dirty="0" err="1"/>
              <a:t>requestValue</a:t>
            </a:r>
            <a:r>
              <a:rPr lang="en-US" dirty="0"/>
              <a:t>(keys[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900948"/>
            <a:ext cx="822960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ValueType</a:t>
            </a:r>
            <a:r>
              <a:rPr lang="en-US" dirty="0"/>
              <a:t> value)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serial </a:t>
            </a:r>
            <a:r>
              <a:rPr lang="en-US" dirty="0"/>
              <a:t>{ values[</a:t>
            </a:r>
            <a:r>
              <a:rPr lang="en-US" dirty="0" err="1"/>
              <a:t>i</a:t>
            </a:r>
            <a:r>
              <a:rPr lang="en-US" dirty="0"/>
              <a:t>] = value;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i="1" dirty="0" smtClean="0"/>
              <a:t>/</a:t>
            </a:r>
            <a:r>
              <a:rPr lang="en-US" i="1" dirty="0"/>
              <a:t>/ next phase of computation </a:t>
            </a:r>
            <a:r>
              <a:rPr lang="en-US" i="1" dirty="0" err="1"/>
              <a:t>thats</a:t>
            </a:r>
            <a:r>
              <a:rPr lang="en-US" i="1" dirty="0"/>
              <a:t> uses the keys and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92842"/>
            <a:ext cx="8229600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KeyValueClass</a:t>
            </a:r>
            <a:r>
              <a:rPr lang="en-US" sz="2000" dirty="0"/>
              <a:t>::</a:t>
            </a:r>
            <a:r>
              <a:rPr lang="en-US" sz="2000" dirty="0" err="1"/>
              <a:t>requestValue</a:t>
            </a:r>
            <a:r>
              <a:rPr lang="en-US" sz="2000" dirty="0"/>
              <a:t>(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key, </a:t>
            </a:r>
            <a:r>
              <a:rPr lang="en-US" sz="2000" dirty="0" err="1"/>
              <a:t>CProxy</a:t>
            </a:r>
            <a:r>
              <a:rPr lang="en-US" sz="2000" dirty="0"/>
              <a:t> Client c,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ref) {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ValueType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 err="1"/>
              <a:t>localTable</a:t>
            </a:r>
            <a:r>
              <a:rPr lang="en-US" sz="2000" dirty="0"/>
              <a:t>[key];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c.response</a:t>
            </a:r>
            <a:r>
              <a:rPr lang="en-US" sz="2000" dirty="0"/>
              <a:t>(ref, v);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827C5-A48F-E643-A81A-C484927AD4E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4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3093"/>
            <a:ext cx="8229600" cy="585128"/>
          </a:xfrm>
        </p:spPr>
        <p:txBody>
          <a:bodyPr>
            <a:normAutofit fontScale="92500"/>
          </a:bodyPr>
          <a:lstStyle/>
          <a:p>
            <a:r>
              <a:rPr lang="en-US" dirty="0"/>
              <a:t>Ground-breaking Nature article on the structure of the HIV capsid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7" name="Picture 6" descr="HIV-background-new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6"/>
            <a:ext cx="9092315" cy="51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52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Molecular Dynamics in NAMD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35222"/>
          </a:xfrm>
        </p:spPr>
        <p:txBody>
          <a:bodyPr>
            <a:normAutofit/>
          </a:bodyPr>
          <a:lstStyle/>
          <a:p>
            <a:r>
              <a:rPr lang="en-US" dirty="0"/>
              <a:t>Collection of charged atoms, with bonds</a:t>
            </a:r>
          </a:p>
          <a:p>
            <a:pPr lvl="1"/>
            <a:r>
              <a:rPr lang="en-US" dirty="0" smtClean="0"/>
              <a:t>Newtonian </a:t>
            </a:r>
            <a:r>
              <a:rPr lang="en-US" dirty="0"/>
              <a:t>mechanics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small of atoms (100K 10M)</a:t>
            </a:r>
          </a:p>
          <a:p>
            <a:r>
              <a:rPr lang="en-US" dirty="0"/>
              <a:t>Calculate forces on each atom</a:t>
            </a:r>
          </a:p>
          <a:p>
            <a:pPr lvl="1"/>
            <a:r>
              <a:rPr lang="en-US" dirty="0" smtClean="0"/>
              <a:t>Bonds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-bonded: electrostatic and van der Waals</a:t>
            </a:r>
          </a:p>
          <a:p>
            <a:pPr lvl="2"/>
            <a:r>
              <a:rPr lang="en-US" dirty="0" smtClean="0"/>
              <a:t>Short</a:t>
            </a:r>
            <a:r>
              <a:rPr lang="en-US" dirty="0"/>
              <a:t>-distance: every </a:t>
            </a:r>
            <a:r>
              <a:rPr lang="en-US" dirty="0" err="1"/>
              <a:t>timestep</a:t>
            </a:r>
            <a:endParaRPr lang="en-US" dirty="0"/>
          </a:p>
          <a:p>
            <a:pPr lvl="2"/>
            <a:r>
              <a:rPr lang="en-US" dirty="0" smtClean="0"/>
              <a:t>Long</a:t>
            </a:r>
            <a:r>
              <a:rPr lang="en-US" dirty="0"/>
              <a:t>-distance: using PME (3D FFT)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Time Stepping : PME every 4 </a:t>
            </a:r>
            <a:r>
              <a:rPr lang="en-US" dirty="0" err="1"/>
              <a:t>timesteps</a:t>
            </a:r>
            <a:endParaRPr lang="en-US" dirty="0"/>
          </a:p>
          <a:p>
            <a:r>
              <a:rPr lang="en-US" dirty="0"/>
              <a:t>Calculate velocities and advance positions</a:t>
            </a:r>
          </a:p>
          <a:p>
            <a:r>
              <a:rPr lang="en-US" dirty="0"/>
              <a:t>Challenge: femtosecond time-step, millions needed!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Collaboration </a:t>
            </a:r>
            <a:r>
              <a:rPr lang="en-US" dirty="0">
                <a:solidFill>
                  <a:schemeClr val="tx2"/>
                </a:solidFill>
              </a:rPr>
              <a:t>with K. </a:t>
            </a:r>
            <a:r>
              <a:rPr lang="en-US" dirty="0" err="1">
                <a:solidFill>
                  <a:schemeClr val="tx2"/>
                </a:solidFill>
              </a:rPr>
              <a:t>Schulten</a:t>
            </a:r>
            <a:r>
              <a:rPr lang="en-US" dirty="0">
                <a:solidFill>
                  <a:schemeClr val="tx2"/>
                </a:solidFill>
              </a:rPr>
              <a:t>, R. </a:t>
            </a:r>
            <a:r>
              <a:rPr lang="en-US" dirty="0" err="1">
                <a:solidFill>
                  <a:schemeClr val="tx2"/>
                </a:solidFill>
              </a:rPr>
              <a:t>Skeel</a:t>
            </a:r>
            <a:r>
              <a:rPr lang="en-US" dirty="0">
                <a:solidFill>
                  <a:schemeClr val="tx2"/>
                </a:solidFill>
              </a:rPr>
              <a:t>, and coworkers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7" name="Picture 6" descr="nam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13" y="1143000"/>
            <a:ext cx="2871173" cy="3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a Jacobi reduction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7B7B-D7FD-4D4E-90EF-E4394C25BA2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Decomposition Via Charm</a:t>
            </a:r>
          </a:p>
        </p:txBody>
      </p:sp>
      <p:pic>
        <p:nvPicPr>
          <p:cNvPr id="8" name="Content Placeholder 7" descr="namd_decomp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06" b="-1850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dirty="0"/>
              <a:t>Atoms distributed to cubes based on their </a:t>
            </a:r>
            <a:r>
              <a:rPr lang="en-US" dirty="0" smtClean="0"/>
              <a:t>location</a:t>
            </a:r>
          </a:p>
          <a:p>
            <a:r>
              <a:rPr lang="en-US" dirty="0"/>
              <a:t>Size of each cube :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a bit larger than cut-o↵ radius </a:t>
            </a:r>
            <a:endParaRPr lang="en-US" dirty="0" smtClean="0"/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Work</a:t>
            </a:r>
            <a:r>
              <a:rPr lang="en-US" dirty="0"/>
              <a:t>: for each pair of </a:t>
            </a:r>
            <a:r>
              <a:rPr lang="en-US" dirty="0" err="1"/>
              <a:t>nbr</a:t>
            </a:r>
            <a:r>
              <a:rPr lang="en-US" dirty="0"/>
              <a:t> objects</a:t>
            </a:r>
          </a:p>
          <a:p>
            <a:r>
              <a:rPr lang="en-US" dirty="0"/>
              <a:t>C/C ratio: O(1)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imbalance</a:t>
            </a:r>
          </a:p>
          <a:p>
            <a:pPr lvl="1"/>
            <a:r>
              <a:rPr lang="en-US" dirty="0" smtClean="0"/>
              <a:t>Limited </a:t>
            </a:r>
            <a:r>
              <a:rPr lang="en-US" dirty="0"/>
              <a:t>parallelism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D2533C"/>
                </a:solidFill>
              </a:rPr>
              <a:t>Charm</a:t>
            </a:r>
            <a:r>
              <a:rPr lang="en-US" dirty="0">
                <a:solidFill>
                  <a:srgbClr val="D2533C"/>
                </a:solidFill>
              </a:rPr>
              <a:t>++ is useful to handle this case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8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Object Based Parallelization for MD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Force Decomposition + Spatial Decomposition</a:t>
            </a:r>
          </a:p>
        </p:txBody>
      </p:sp>
      <p:pic>
        <p:nvPicPr>
          <p:cNvPr id="8" name="Content Placeholder 7" descr="namd_decomp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81" b="-2468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Now, we have many objects to load balance: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diamond can be assigned to any proc.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diamonds (3D): 14*Number of Patches</a:t>
            </a:r>
          </a:p>
          <a:p>
            <a:r>
              <a:rPr lang="en-US" dirty="0"/>
              <a:t>2-away variation:</a:t>
            </a:r>
          </a:p>
          <a:p>
            <a:pPr lvl="1"/>
            <a:r>
              <a:rPr lang="en-US" dirty="0" smtClean="0"/>
              <a:t>Half</a:t>
            </a:r>
            <a:r>
              <a:rPr lang="en-US" dirty="0"/>
              <a:t>-size cubes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5 </a:t>
            </a:r>
            <a:r>
              <a:rPr lang="en-US" dirty="0"/>
              <a:t>x 5 x 5 interactions</a:t>
            </a:r>
          </a:p>
          <a:p>
            <a:r>
              <a:rPr lang="en-US" dirty="0"/>
              <a:t>3-away interactions: </a:t>
            </a:r>
            <a:r>
              <a:rPr lang="en-US" dirty="0" smtClean="0"/>
              <a:t>      7 </a:t>
            </a:r>
            <a:r>
              <a:rPr lang="en-US" dirty="0"/>
              <a:t>x 7 x 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5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 Parallelization Using Charm++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computation is decomposed into “natural” objects of the application, which are assigned to processors by Charm++ </a:t>
            </a:r>
            <a:r>
              <a:rPr lang="en-US" dirty="0" smtClean="0"/>
              <a:t>RTS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7" name="Picture 6" descr="md_paralleliz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92"/>
            <a:ext cx="9144000" cy="44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062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 Projections</a:t>
            </a:r>
            <a:endParaRPr lang="en-US" dirty="0"/>
          </a:p>
        </p:txBody>
      </p:sp>
      <p:pic>
        <p:nvPicPr>
          <p:cNvPr id="7" name="Content Placeholder 6" descr="namd_projection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0" r="-2970"/>
          <a:stretch/>
        </p:blipFill>
        <p:spPr>
          <a:xfrm>
            <a:off x="457200" y="678666"/>
            <a:ext cx="8229600" cy="56995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283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DHFR Performance on Titan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is 590us/step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144</a:t>
            </a:fld>
            <a:endParaRPr lang="en-US"/>
          </a:p>
        </p:txBody>
      </p:sp>
      <p:pic>
        <p:nvPicPr>
          <p:cNvPr id="7" name="Picture 6" descr="jac-titan-pm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" y="1602615"/>
            <a:ext cx="6831331" cy="477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093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Apoa1 Performance on BG/P BG/Q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on BG/Q is 794us/step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7" name="Picture 6" descr="apoa1-pme4-P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44" y="1624205"/>
            <a:ext cx="6806888" cy="47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5821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Parallel Gravity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Collaborative project (NSF) 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Tom Quinn, Univ. of Washington </a:t>
            </a:r>
            <a:endParaRPr lang="en-US" dirty="0" smtClean="0"/>
          </a:p>
          <a:p>
            <a:r>
              <a:rPr lang="en-US" dirty="0" smtClean="0"/>
              <a:t>Evolution </a:t>
            </a:r>
            <a:r>
              <a:rPr lang="en-US" dirty="0"/>
              <a:t>of Universe and Galaxy Formation </a:t>
            </a:r>
            <a:endParaRPr lang="en-US" dirty="0" smtClean="0"/>
          </a:p>
          <a:p>
            <a:r>
              <a:rPr lang="en-US" dirty="0" smtClean="0"/>
              <a:t>Gravity</a:t>
            </a:r>
            <a:r>
              <a:rPr lang="en-US" dirty="0"/>
              <a:t>, gas dynamics </a:t>
            </a:r>
            <a:endParaRPr lang="en-US" dirty="0"/>
          </a:p>
          <a:p>
            <a:r>
              <a:rPr lang="en-US" dirty="0"/>
              <a:t>Barnes-Hut tree codes </a:t>
            </a:r>
            <a:endParaRPr lang="en-US" dirty="0"/>
          </a:p>
          <a:p>
            <a:pPr lvl="1"/>
            <a:r>
              <a:rPr lang="en-US" dirty="0" smtClean="0"/>
              <a:t>Oct </a:t>
            </a:r>
            <a:r>
              <a:rPr lang="en-US" dirty="0"/>
              <a:t>tree is natural </a:t>
            </a:r>
            <a:r>
              <a:rPr lang="en-US" dirty="0" smtClean="0"/>
              <a:t>decomposition</a:t>
            </a:r>
            <a:endParaRPr lang="en-US" dirty="0"/>
          </a:p>
          <a:p>
            <a:pPr lvl="1"/>
            <a:r>
              <a:rPr lang="en-US" dirty="0" smtClean="0"/>
              <a:t>Geometry </a:t>
            </a:r>
            <a:r>
              <a:rPr lang="en-US" dirty="0"/>
              <a:t>has better aspect ratios, so you “open up fewer nodes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is not used because it leads to bad load </a:t>
            </a:r>
            <a:r>
              <a:rPr lang="en-US" dirty="0" smtClean="0"/>
              <a:t>balance</a:t>
            </a:r>
            <a:endParaRPr lang="en-US" dirty="0"/>
          </a:p>
          <a:p>
            <a:pPr lvl="1"/>
            <a:r>
              <a:rPr lang="en-US" dirty="0" smtClean="0"/>
              <a:t>Assumption</a:t>
            </a:r>
            <a:r>
              <a:rPr lang="en-US" dirty="0"/>
              <a:t>: one-to-one map between sub-trees and </a:t>
            </a:r>
            <a:r>
              <a:rPr lang="en-US" dirty="0" err="1" smtClean="0"/>
              <a:t>Pes</a:t>
            </a:r>
            <a:endParaRPr lang="en-US" dirty="0"/>
          </a:p>
          <a:p>
            <a:pPr lvl="1"/>
            <a:r>
              <a:rPr lang="en-US" dirty="0" smtClean="0"/>
              <a:t>Binary </a:t>
            </a:r>
            <a:r>
              <a:rPr lang="en-US" dirty="0"/>
              <a:t>trees are considered better load balanced </a:t>
            </a:r>
            <a:endParaRPr lang="en-US" dirty="0"/>
          </a:p>
          <a:p>
            <a:r>
              <a:rPr lang="en-US" dirty="0"/>
              <a:t>With Charm++: Use Oct-Tree, and let Charm++ map </a:t>
            </a:r>
            <a:r>
              <a:rPr lang="en-US" dirty="0" err="1"/>
              <a:t>subtrees</a:t>
            </a:r>
            <a:r>
              <a:rPr lang="en-US" dirty="0"/>
              <a:t> to processors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1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Control Flow</a:t>
            </a:r>
          </a:p>
        </p:txBody>
      </p:sp>
      <p:pic>
        <p:nvPicPr>
          <p:cNvPr id="7" name="Content Placeholder 6" descr="chang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20" b="-24820"/>
          <a:stretch>
            <a:fillRect/>
          </a:stretch>
        </p:blipFill>
        <p:spPr>
          <a:xfrm>
            <a:off x="220663" y="852488"/>
            <a:ext cx="8686800" cy="55260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531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MD with quantum </a:t>
            </a:r>
            <a:r>
              <a:rPr lang="en-US" dirty="0" err="1"/>
              <a:t>e↵ects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Much more fine-grained: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electronic state is modeled with a large array</a:t>
            </a:r>
          </a:p>
          <a:p>
            <a:r>
              <a:rPr lang="en-US" dirty="0"/>
              <a:t>Collaboration with:</a:t>
            </a:r>
          </a:p>
          <a:p>
            <a:pPr lvl="1"/>
            <a:r>
              <a:rPr lang="en-US" dirty="0" smtClean="0"/>
              <a:t>G</a:t>
            </a:r>
            <a:r>
              <a:rPr lang="en-US" dirty="0"/>
              <a:t>. </a:t>
            </a:r>
            <a:r>
              <a:rPr lang="en-US" dirty="0" err="1"/>
              <a:t>Martyna</a:t>
            </a:r>
            <a:r>
              <a:rPr lang="en-US" dirty="0"/>
              <a:t> (IBM)</a:t>
            </a:r>
          </a:p>
          <a:p>
            <a:pPr lvl="1"/>
            <a:r>
              <a:rPr lang="en-US" dirty="0" smtClean="0"/>
              <a:t>M</a:t>
            </a:r>
            <a:r>
              <a:rPr lang="en-US" dirty="0"/>
              <a:t>. Tuckerman (NYU)</a:t>
            </a:r>
          </a:p>
          <a:p>
            <a:r>
              <a:rPr lang="en-US" dirty="0"/>
              <a:t>Using Charm++ virtualization, we can </a:t>
            </a:r>
            <a:r>
              <a:rPr lang="en-US" dirty="0" smtClean="0"/>
              <a:t>efficiently scale small (32 molecule) systems to thousands of processors</a:t>
            </a:r>
            <a:endParaRPr lang="en-US" dirty="0"/>
          </a:p>
        </p:txBody>
      </p:sp>
      <p:pic>
        <p:nvPicPr>
          <p:cNvPr id="8" name="Content Placeholder 7" descr="openatom1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21" r="-30421"/>
          <a:stretch/>
        </p:blipFill>
        <p:spPr>
          <a:xfrm>
            <a:off x="4648200" y="935846"/>
            <a:ext cx="4038600" cy="224814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9" name="Picture 8" descr="openato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24" y="3940127"/>
            <a:ext cx="2017776" cy="18775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0145" y="3183989"/>
            <a:ext cx="336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Semiconductor Surfaces</a:t>
            </a:r>
            <a:endParaRPr lang="en-US" sz="2400" b="1" dirty="0">
              <a:solidFill>
                <a:srgbClr val="D2533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8410" y="5759077"/>
            <a:ext cx="1581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Nanowires</a:t>
            </a:r>
            <a:endParaRPr lang="en-US" sz="2400" b="1" dirty="0">
              <a:solidFill>
                <a:srgbClr val="D25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46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Decomposition and Computation Flow</a:t>
            </a:r>
          </a:p>
        </p:txBody>
      </p:sp>
      <p:pic>
        <p:nvPicPr>
          <p:cNvPr id="9" name="Content Placeholder 8" descr="openatom_arra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47" b="-2647"/>
          <a:stretch>
            <a:fillRect/>
          </a:stretch>
        </p:blipFill>
        <p:spPr>
          <a:xfrm>
            <a:off x="-1" y="678665"/>
            <a:ext cx="9152591" cy="5822379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8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3798317" cy="545581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22" b="-21222"/>
          <a:stretch>
            <a:fillRect/>
          </a:stretch>
        </p:blipFill>
        <p:spPr>
          <a:xfrm>
            <a:off x="4255517" y="935846"/>
            <a:ext cx="4431283" cy="54558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F5AE3-D499-5C4D-BB64-5FC5F114D78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4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Analysis 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Instrumentation and measurement</a:t>
            </a:r>
          </a:p>
          <a:p>
            <a:pPr lvl="1"/>
            <a:r>
              <a:rPr lang="en-US" dirty="0" smtClean="0"/>
              <a:t>Link </a:t>
            </a:r>
            <a:r>
              <a:rPr lang="en-US" dirty="0"/>
              <a:t>program with -</a:t>
            </a:r>
            <a:r>
              <a:rPr lang="en-US" dirty="0" err="1"/>
              <a:t>tracemode</a:t>
            </a:r>
            <a:r>
              <a:rPr lang="en-US" dirty="0"/>
              <a:t> projections or summary </a:t>
            </a:r>
            <a:endParaRPr lang="en-US" dirty="0" smtClean="0"/>
          </a:p>
          <a:p>
            <a:pPr lvl="1"/>
            <a:r>
              <a:rPr lang="en-US" dirty="0" smtClean="0"/>
              <a:t>Trace </a:t>
            </a:r>
            <a:r>
              <a:rPr lang="en-US" dirty="0"/>
              <a:t>data is generated automatically during run</a:t>
            </a:r>
          </a:p>
          <a:p>
            <a:pPr lvl="1"/>
            <a:r>
              <a:rPr lang="en-US" dirty="0" smtClean="0"/>
              <a:t>User </a:t>
            </a:r>
            <a:r>
              <a:rPr lang="en-US" dirty="0"/>
              <a:t>events can be easily inserted as needed</a:t>
            </a:r>
          </a:p>
          <a:p>
            <a:r>
              <a:rPr lang="en-US" dirty="0"/>
              <a:t>Projections: visualization and analysis</a:t>
            </a:r>
          </a:p>
          <a:p>
            <a:pPr lvl="1"/>
            <a:r>
              <a:rPr lang="en-US" dirty="0" smtClean="0"/>
              <a:t>Scalable </a:t>
            </a:r>
            <a:r>
              <a:rPr lang="en-US" dirty="0"/>
              <a:t>tool to analyze up to 300,000 log files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rich set of tool features : time profile, time lines, usage profile</a:t>
            </a:r>
            <a:r>
              <a:rPr lang="en-US" dirty="0" smtClean="0"/>
              <a:t>, histogram</a:t>
            </a:r>
            <a:r>
              <a:rPr lang="en-US" dirty="0"/>
              <a:t>, </a:t>
            </a:r>
            <a:r>
              <a:rPr lang="en-US" dirty="0" err="1"/>
              <a:t>extrema</a:t>
            </a:r>
            <a:r>
              <a:rPr lang="en-US" dirty="0"/>
              <a:t> tool</a:t>
            </a:r>
          </a:p>
          <a:p>
            <a:pPr lvl="1"/>
            <a:r>
              <a:rPr lang="en-US" dirty="0" smtClean="0"/>
              <a:t>Detect </a:t>
            </a:r>
            <a:r>
              <a:rPr lang="en-US" dirty="0"/>
              <a:t>performance problems: load imbalance, grain size</a:t>
            </a:r>
            <a:r>
              <a:rPr lang="en-US" dirty="0" smtClean="0"/>
              <a:t>, communication </a:t>
            </a:r>
            <a:r>
              <a:rPr lang="en-US" dirty="0"/>
              <a:t>bottleneck,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819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of aggregated performance viewing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</a:t>
            </a:r>
          </a:p>
          <a:p>
            <a:pPr lvl="1"/>
            <a:r>
              <a:rPr lang="en-US" dirty="0" smtClean="0"/>
              <a:t>Histogram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over time</a:t>
            </a:r>
          </a:p>
          <a:p>
            <a:r>
              <a:rPr lang="en-US" dirty="0"/>
              <a:t>Tools of processor level granularity</a:t>
            </a:r>
          </a:p>
          <a:p>
            <a:pPr lvl="1"/>
            <a:r>
              <a:rPr lang="en-US" dirty="0" smtClean="0"/>
              <a:t>Overview </a:t>
            </a:r>
          </a:p>
          <a:p>
            <a:pPr lvl="1"/>
            <a:r>
              <a:rPr lang="en-US" dirty="0" smtClean="0"/>
              <a:t>Timeline</a:t>
            </a:r>
            <a:endParaRPr lang="en-US" dirty="0"/>
          </a:p>
          <a:p>
            <a:r>
              <a:rPr lang="en-US" dirty="0"/>
              <a:t>Tools of derived/processed data</a:t>
            </a:r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: identifies outliers</a:t>
            </a:r>
          </a:p>
          <a:p>
            <a:pPr lvl="1"/>
            <a:r>
              <a:rPr lang="en-US" dirty="0" smtClean="0"/>
              <a:t>Noise </a:t>
            </a:r>
            <a:r>
              <a:rPr lang="en-US" dirty="0"/>
              <a:t>miner : highlights probable interference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974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Load imbalance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 : lower CPU usage </a:t>
            </a:r>
            <a:endParaRPr lang="en-US" dirty="0" smtClean="0"/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tool:</a:t>
            </a:r>
          </a:p>
          <a:p>
            <a:pPr lvl="2"/>
            <a:r>
              <a:rPr lang="en-US" dirty="0" smtClean="0"/>
              <a:t>Least </a:t>
            </a:r>
            <a:r>
              <a:rPr lang="en-US" dirty="0"/>
              <a:t>idle processors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the over-loaded processors in Timeline </a:t>
            </a:r>
            <a:endParaRPr lang="en-US" dirty="0" smtClean="0"/>
          </a:p>
          <a:p>
            <a:pPr lvl="1"/>
            <a:r>
              <a:rPr lang="en-US" dirty="0" smtClean="0"/>
              <a:t>Histogram </a:t>
            </a:r>
            <a:r>
              <a:rPr lang="en-US" dirty="0"/>
              <a:t>: grain size issues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006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Example Demonstration</a:t>
            </a:r>
          </a:p>
          <a:p>
            <a:pPr lvl="1"/>
            <a:r>
              <a:rPr lang="en-US" dirty="0" smtClean="0"/>
              <a:t>Trying </a:t>
            </a:r>
            <a:r>
              <a:rPr lang="en-US" dirty="0"/>
              <a:t>to identify the next performance obstacle for NAMD </a:t>
            </a:r>
            <a:endParaRPr lang="en-US" dirty="0" smtClean="0"/>
          </a:p>
          <a:p>
            <a:pPr lvl="2"/>
            <a:r>
              <a:rPr lang="en-US" dirty="0" smtClean="0"/>
              <a:t>Running </a:t>
            </a:r>
            <a:r>
              <a:rPr lang="en-US" dirty="0"/>
              <a:t>on 8192 processors, with 1 million atom simulation</a:t>
            </a:r>
          </a:p>
          <a:p>
            <a:pPr lvl="2"/>
            <a:r>
              <a:rPr lang="en-US" dirty="0" smtClean="0"/>
              <a:t>Jaguar </a:t>
            </a:r>
            <a:r>
              <a:rPr lang="en-US" dirty="0"/>
              <a:t>Cray XK6</a:t>
            </a:r>
          </a:p>
          <a:p>
            <a:pPr lvl="2"/>
            <a:r>
              <a:rPr lang="en-US" dirty="0" smtClean="0"/>
              <a:t>Test </a:t>
            </a:r>
            <a:r>
              <a:rPr lang="en-US" dirty="0"/>
              <a:t>scenario: with PME every 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49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Profile</a:t>
            </a:r>
          </a:p>
        </p:txBody>
      </p:sp>
      <p:pic>
        <p:nvPicPr>
          <p:cNvPr id="7" name="Content Placeholder 6" descr="prj1M8KTimeprofi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08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Extrema</a:t>
            </a:r>
            <a:r>
              <a:rPr lang="en-US" dirty="0"/>
              <a:t> Tool for Least Idle Processors</a:t>
            </a:r>
          </a:p>
        </p:txBody>
      </p:sp>
      <p:pic>
        <p:nvPicPr>
          <p:cNvPr id="7" name="Content Placeholder 6" descr="prj1M8KExtrem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672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Lines with Message Back Tracing</a:t>
            </a:r>
          </a:p>
        </p:txBody>
      </p:sp>
      <p:pic>
        <p:nvPicPr>
          <p:cNvPr id="7" name="Content Placeholder 6" descr="prj1M8KTimeli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10" b="-3021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04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Communication over Time for all Processors</a:t>
            </a:r>
          </a:p>
        </p:txBody>
      </p:sp>
      <p:pic>
        <p:nvPicPr>
          <p:cNvPr id="7" name="Content Placeholder 6" descr="prj1M8KCommti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422" b="-2242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913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5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3046854"/>
          </a:xfrm>
        </p:spPr>
        <p:txBody>
          <a:bodyPr/>
          <a:lstStyle/>
          <a:p>
            <a:r>
              <a:rPr lang="en-US" dirty="0"/>
              <a:t>Several objects live 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“processor”)</a:t>
            </a:r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objects on 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34" y="3892936"/>
            <a:ext cx="4766279" cy="25216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968F-93A4-C84C-9FC0-6F1C4806BE3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0962" y="3044280"/>
            <a:ext cx="5982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Dynamic Load Balancing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825160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Dynamic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Measurement based load balancers</a:t>
            </a:r>
          </a:p>
          <a:p>
            <a:pPr lvl="1"/>
            <a:r>
              <a:rPr lang="en-US" dirty="0" smtClean="0"/>
              <a:t>Principle </a:t>
            </a:r>
            <a:r>
              <a:rPr lang="en-US" dirty="0"/>
              <a:t>of persistence: In many CSE applications, computational loads and communication patterns tend to persist, even in dynamic computations</a:t>
            </a:r>
          </a:p>
          <a:p>
            <a:pPr lvl="1"/>
            <a:r>
              <a:rPr lang="en-US" dirty="0" smtClean="0"/>
              <a:t>Therefore</a:t>
            </a:r>
            <a:r>
              <a:rPr lang="en-US" dirty="0"/>
              <a:t>, recent past is a good predictor of near future </a:t>
            </a:r>
            <a:endParaRPr lang="en-US" dirty="0" smtClean="0"/>
          </a:p>
          <a:p>
            <a:pPr lvl="1"/>
            <a:r>
              <a:rPr lang="en-US" dirty="0" smtClean="0"/>
              <a:t>Charm</a:t>
            </a:r>
            <a:r>
              <a:rPr lang="en-US" dirty="0"/>
              <a:t>++ provides a suite of load-balancers</a:t>
            </a:r>
          </a:p>
          <a:p>
            <a:pPr lvl="1"/>
            <a:r>
              <a:rPr lang="en-US" dirty="0" smtClean="0"/>
              <a:t>Periodic </a:t>
            </a:r>
            <a:r>
              <a:rPr lang="en-US" dirty="0"/>
              <a:t>measurement and migration of objects</a:t>
            </a:r>
          </a:p>
          <a:p>
            <a:r>
              <a:rPr lang="en-US" dirty="0"/>
              <a:t>Seed balancers (for task-parallelism)</a:t>
            </a:r>
          </a:p>
          <a:p>
            <a:pPr lvl="1"/>
            <a:r>
              <a:rPr lang="en-US" dirty="0" smtClean="0"/>
              <a:t>Useful </a:t>
            </a:r>
            <a:r>
              <a:rPr lang="en-US" dirty="0"/>
              <a:t>for divide-and-conquer and state-space-search applications </a:t>
            </a:r>
            <a:endParaRPr lang="en-US" dirty="0" smtClean="0"/>
          </a:p>
          <a:p>
            <a:pPr lvl="1"/>
            <a:r>
              <a:rPr lang="en-US" dirty="0" smtClean="0"/>
              <a:t>Seeds </a:t>
            </a:r>
            <a:r>
              <a:rPr lang="en-US" dirty="0"/>
              <a:t>for charm++ objects moved around until they take root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347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Load Balancing Steps</a:t>
            </a:r>
          </a:p>
        </p:txBody>
      </p:sp>
      <p:pic>
        <p:nvPicPr>
          <p:cNvPr id="7" name="Content Placeholder 6" descr="LBSteps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27" b="-282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027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to Use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PUP method to serialize the state of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Insert </a:t>
            </a:r>
            <a:r>
              <a:rPr lang="en-US" dirty="0" smtClean="0">
                <a:latin typeface="Lucida Console"/>
                <a:cs typeface="Lucida Console"/>
              </a:rPr>
              <a:t>if (</a:t>
            </a:r>
            <a:r>
              <a:rPr lang="en-US" dirty="0" err="1" smtClean="0">
                <a:latin typeface="Lucida Console"/>
                <a:cs typeface="Lucida Console"/>
              </a:rPr>
              <a:t>myLBStep</a:t>
            </a:r>
            <a:r>
              <a:rPr lang="en-US" dirty="0" smtClean="0">
                <a:latin typeface="Lucida Console"/>
                <a:cs typeface="Lucida Console"/>
              </a:rPr>
              <a:t>) At Sync(); </a:t>
            </a:r>
            <a:r>
              <a:rPr lang="en-US" dirty="0" smtClean="0"/>
              <a:t>call </a:t>
            </a:r>
            <a:r>
              <a:rPr lang="en-US" dirty="0"/>
              <a:t>at natural barrier</a:t>
            </a:r>
          </a:p>
          <a:p>
            <a:r>
              <a:rPr lang="en-US" dirty="0"/>
              <a:t>Implement </a:t>
            </a:r>
            <a:r>
              <a:rPr lang="en-US" dirty="0" err="1" smtClean="0">
                <a:latin typeface="Lucida Console"/>
                <a:cs typeface="Lucida Console"/>
              </a:rPr>
              <a:t>ResumeFromSync</a:t>
            </a:r>
            <a:r>
              <a:rPr lang="en-US" dirty="0" smtClean="0">
                <a:latin typeface="Lucida Console"/>
                <a:cs typeface="Lucida Console"/>
              </a:rPr>
              <a:t>() </a:t>
            </a:r>
            <a:r>
              <a:rPr lang="en-US" dirty="0" smtClean="0"/>
              <a:t>to </a:t>
            </a:r>
            <a:r>
              <a:rPr lang="en-US" dirty="0"/>
              <a:t>resume execution </a:t>
            </a:r>
            <a:endParaRPr lang="en-US" dirty="0" smtClean="0"/>
          </a:p>
          <a:p>
            <a:pPr lvl="1"/>
            <a:r>
              <a:rPr lang="en-US" dirty="0" smtClean="0"/>
              <a:t>Typical </a:t>
            </a:r>
            <a:r>
              <a:rPr lang="en-US" dirty="0" err="1">
                <a:latin typeface="Consolas"/>
                <a:cs typeface="Consolas"/>
              </a:rPr>
              <a:t>ResumeFromSync</a:t>
            </a:r>
            <a:r>
              <a:rPr lang="en-US" dirty="0"/>
              <a:t> contribute to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81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the Load Balancer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a LB module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module &lt;strategy&gt;</a:t>
            </a:r>
          </a:p>
          <a:p>
            <a:pPr lvl="1"/>
            <a:r>
              <a:rPr lang="en-US" dirty="0" err="1"/>
              <a:t>RefineLB</a:t>
            </a:r>
            <a:r>
              <a:rPr lang="en-US" dirty="0"/>
              <a:t>, </a:t>
            </a:r>
            <a:r>
              <a:rPr lang="en-US" dirty="0" err="1"/>
              <a:t>NeighborLB</a:t>
            </a:r>
            <a:r>
              <a:rPr lang="en-US" dirty="0"/>
              <a:t>, </a:t>
            </a:r>
            <a:r>
              <a:rPr lang="en-US" dirty="0" err="1"/>
              <a:t>GreedyCommLB</a:t>
            </a:r>
            <a:r>
              <a:rPr lang="en-US" dirty="0"/>
              <a:t>, others </a:t>
            </a:r>
            <a:endParaRPr lang="en-US" dirty="0" smtClean="0"/>
          </a:p>
          <a:p>
            <a:pPr lvl="1"/>
            <a:r>
              <a:rPr lang="en-US" dirty="0" err="1" smtClean="0"/>
              <a:t>EveryLB</a:t>
            </a:r>
            <a:r>
              <a:rPr lang="en-US" dirty="0" smtClean="0"/>
              <a:t> </a:t>
            </a:r>
            <a:r>
              <a:rPr lang="en-US" dirty="0"/>
              <a:t>will include all load balancing strategies</a:t>
            </a:r>
          </a:p>
          <a:p>
            <a:r>
              <a:rPr lang="en-US" dirty="0"/>
              <a:t>compile time option (specify default balancer)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  <a:p>
            <a:pPr lvl="1"/>
            <a:r>
              <a:rPr lang="en-US" dirty="0"/>
              <a:t>runtime option</a:t>
            </a:r>
          </a:p>
          <a:p>
            <a:pPr lvl="1"/>
            <a:r>
              <a:rPr lang="en-US" dirty="0">
                <a:latin typeface="Lucida Console"/>
                <a:cs typeface="Lucida Console"/>
              </a:rPr>
              <a:t> +balancer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894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Stencil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186" y="797088"/>
            <a:ext cx="8715006" cy="558113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RIGHT, </a:t>
            </a:r>
            <a:r>
              <a:rPr lang="en-US" dirty="0" err="1"/>
              <a:t>dimY</a:t>
            </a:r>
            <a:r>
              <a:rPr lang="en-US" dirty="0"/>
              <a:t>, </a:t>
            </a:r>
            <a:r>
              <a:rPr lang="en-US" dirty="0" err="1"/>
              <a:t>dimZ</a:t>
            </a:r>
            <a:r>
              <a:rPr lang="en-US" dirty="0"/>
              <a:t>, right);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i="1" dirty="0" smtClean="0"/>
              <a:t>/</a:t>
            </a:r>
            <a:r>
              <a:rPr lang="en-US" i="1" dirty="0"/>
              <a:t>∗ ...similar calls to send the 6 boundaries... ∗/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FRONT, </a:t>
            </a:r>
            <a:r>
              <a:rPr lang="en-US" dirty="0" err="1"/>
              <a:t>dimX</a:t>
            </a:r>
            <a:r>
              <a:rPr lang="en-US" dirty="0"/>
              <a:t>, </a:t>
            </a:r>
            <a:r>
              <a:rPr lang="en-US" dirty="0" err="1"/>
              <a:t>dimY</a:t>
            </a:r>
            <a:r>
              <a:rPr lang="en-US" dirty="0"/>
              <a:t>, front);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d,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/>
              <a:t>b[</a:t>
            </a:r>
            <a:r>
              <a:rPr lang="en-US" dirty="0" err="1"/>
              <a:t>w∗h</a:t>
            </a:r>
            <a:r>
              <a:rPr lang="en-US" dirty="0"/>
              <a:t>])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r>
              <a:rPr lang="en-US" dirty="0" err="1"/>
              <a:t>updateBoundary</a:t>
            </a:r>
            <a:r>
              <a:rPr lang="en-US" dirty="0"/>
              <a:t>(d, w, h, b);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 = </a:t>
            </a:r>
            <a:r>
              <a:rPr lang="en-US" dirty="0" err="1"/>
              <a:t>computeKernel</a:t>
            </a:r>
            <a:r>
              <a:rPr lang="en-US" dirty="0"/>
              <a:t>() &lt; DELTA;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 </a:t>
            </a:r>
            <a:r>
              <a:rPr lang="en-US" dirty="0"/>
              <a:t>(i%5 == 1) contribute(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\&amp;c,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% </a:t>
            </a:r>
            <a:r>
              <a:rPr lang="en-US" dirty="0" err="1"/>
              <a:t>lbPeriod</a:t>
            </a:r>
            <a:r>
              <a:rPr lang="en-US" dirty="0"/>
              <a:t> == 0) {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AtSync</a:t>
            </a:r>
            <a:r>
              <a:rPr lang="en-US" dirty="0"/>
              <a:t>(); } </a:t>
            </a:r>
            <a:r>
              <a:rPr lang="en-US" b="1" dirty="0"/>
              <a:t>when </a:t>
            </a:r>
            <a:r>
              <a:rPr lang="en-US" dirty="0" err="1"/>
              <a:t>ResumeFromSync</a:t>
            </a:r>
            <a:r>
              <a:rPr lang="en-US" dirty="0"/>
              <a:t>() {}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 </a:t>
            </a:r>
            <a:r>
              <a:rPr lang="en-US" dirty="0"/>
              <a:t>(++</a:t>
            </a:r>
            <a:r>
              <a:rPr lang="en-US" dirty="0" err="1"/>
              <a:t>i</a:t>
            </a:r>
            <a:r>
              <a:rPr lang="en-US" dirty="0"/>
              <a:t> % 5 == 0)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dirty="0" err="1"/>
              <a:t>bool</a:t>
            </a:r>
            <a:r>
              <a:rPr lang="en-US" dirty="0"/>
              <a:t> result) serial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{ </a:t>
            </a:r>
            <a:r>
              <a:rPr lang="en-US" dirty="0" err="1"/>
              <a:t>mainProxy.done</a:t>
            </a:r>
            <a:r>
              <a:rPr lang="en-US" dirty="0"/>
              <a:t>(); converged = true;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534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LB</a:t>
            </a:r>
            <a:endParaRPr lang="en-US" dirty="0"/>
          </a:p>
        </p:txBody>
      </p:sp>
      <p:pic>
        <p:nvPicPr>
          <p:cNvPr id="11" name="Content Placeholder 10" descr="beforeLB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872" b="-25872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After LB</a:t>
            </a:r>
            <a:endParaRPr lang="en-US" dirty="0"/>
          </a:p>
        </p:txBody>
      </p:sp>
      <p:pic>
        <p:nvPicPr>
          <p:cNvPr id="12" name="Content Placeholder 11" descr="afterLB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434" b="-2743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03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Diagnose Load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Often hidden in statements such as: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high synchronization overhead</a:t>
            </a:r>
          </a:p>
          <a:p>
            <a:pPr lvl="2"/>
            <a:r>
              <a:rPr lang="en-US" dirty="0" smtClean="0"/>
              <a:t>Most </a:t>
            </a:r>
            <a:r>
              <a:rPr lang="en-US" dirty="0"/>
              <a:t>processors are waiting at a reduction</a:t>
            </a:r>
          </a:p>
          <a:p>
            <a:r>
              <a:rPr lang="en-US" dirty="0"/>
              <a:t>Count total amount of computation (ops/flops) per processor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each phase!</a:t>
            </a:r>
          </a:p>
          <a:p>
            <a:pPr lvl="1"/>
            <a:r>
              <a:rPr lang="en-US" dirty="0" smtClean="0"/>
              <a:t>Because </a:t>
            </a:r>
            <a:r>
              <a:rPr lang="en-US" dirty="0"/>
              <a:t>the balance may change from phase to phase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356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Golden Rule of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Fallacy: objective of load balancing is to minimize variance in load across processors</a:t>
            </a:r>
          </a:p>
          <a:p>
            <a:pPr marL="512763" indent="0">
              <a:buNone/>
            </a:pPr>
            <a:r>
              <a:rPr lang="en-US" i="1" dirty="0" smtClean="0"/>
              <a:t>Example</a:t>
            </a:r>
            <a:r>
              <a:rPr lang="en-US" i="1" dirty="0"/>
              <a:t>:</a:t>
            </a:r>
          </a:p>
          <a:p>
            <a:pPr marL="973138" lvl="1" indent="-176213"/>
            <a:r>
              <a:rPr lang="en-US" dirty="0" smtClean="0"/>
              <a:t>50,000 </a:t>
            </a:r>
            <a:r>
              <a:rPr lang="en-US" dirty="0"/>
              <a:t>tasks of equal size, 500 processors:</a:t>
            </a:r>
          </a:p>
          <a:p>
            <a:pPr marL="973138" lvl="2" indent="-176213"/>
            <a:r>
              <a:rPr lang="en-US" dirty="0" smtClean="0"/>
              <a:t>A</a:t>
            </a:r>
            <a:r>
              <a:rPr lang="en-US" dirty="0"/>
              <a:t>: All processors get 99, except last 5 gets 100 + 99 = 199 </a:t>
            </a:r>
            <a:endParaRPr lang="en-US" dirty="0" smtClean="0"/>
          </a:p>
          <a:p>
            <a:pPr marL="973138" lvl="2" indent="-176213"/>
            <a:r>
              <a:rPr lang="en-US" dirty="0" smtClean="0"/>
              <a:t>OR</a:t>
            </a:r>
            <a:r>
              <a:rPr lang="en-US" dirty="0"/>
              <a:t>, B: All processors have 101, except last 5 get 1</a:t>
            </a:r>
          </a:p>
          <a:p>
            <a:pPr marL="512763" indent="0">
              <a:buNone/>
            </a:pPr>
            <a:r>
              <a:rPr lang="en-US" dirty="0"/>
              <a:t>Identical variance, but situation A is much worse!</a:t>
            </a:r>
          </a:p>
          <a:p>
            <a:pPr marL="0" indent="0">
              <a:buNone/>
            </a:pPr>
            <a:r>
              <a:rPr lang="en-US" i="1" dirty="0"/>
              <a:t>Golden Rule: It is ok if a few processors idle, but avoid having processors that are overloaded with work</a:t>
            </a:r>
          </a:p>
          <a:p>
            <a:pPr marL="0" indent="0">
              <a:buNone/>
            </a:pPr>
            <a:r>
              <a:rPr lang="en-US" i="1" dirty="0"/>
              <a:t>Finish time = max</a:t>
            </a:r>
            <a:r>
              <a:rPr lang="en-US" i="1" baseline="-25000" dirty="0"/>
              <a:t>i</a:t>
            </a:r>
            <a:r>
              <a:rPr lang="en-US" i="1" dirty="0"/>
              <a:t>(</a:t>
            </a:r>
            <a:r>
              <a:rPr lang="en-US" dirty="0"/>
              <a:t>Time on processor </a:t>
            </a:r>
            <a:r>
              <a:rPr lang="en-US" i="1" dirty="0" err="1"/>
              <a:t>i</a:t>
            </a:r>
            <a:r>
              <a:rPr lang="en-US" i="1" dirty="0" smtClean="0"/>
              <a:t>) </a:t>
            </a:r>
          </a:p>
          <a:p>
            <a:pPr marL="458788" indent="0">
              <a:buNone/>
            </a:pPr>
            <a:r>
              <a:rPr lang="en-US" dirty="0" smtClean="0"/>
              <a:t>excepting </a:t>
            </a:r>
            <a:r>
              <a:rPr lang="en-US" dirty="0"/>
              <a:t>data dependence and communication overhead issues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speed of any group is the speed of slowest member of that group.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06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Load Balancing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representing typical classes of situations</a:t>
            </a:r>
          </a:p>
          <a:p>
            <a:pPr lvl="1"/>
            <a:r>
              <a:rPr lang="en-US" dirty="0" smtClean="0"/>
              <a:t>Particles </a:t>
            </a:r>
            <a:r>
              <a:rPr lang="en-US" dirty="0"/>
              <a:t>distributed over simulation space </a:t>
            </a:r>
            <a:endParaRPr lang="en-US" dirty="0" smtClean="0"/>
          </a:p>
          <a:p>
            <a:pPr lvl="2"/>
            <a:r>
              <a:rPr lang="en-US" dirty="0" smtClean="0"/>
              <a:t>Dynamic</a:t>
            </a:r>
            <a:r>
              <a:rPr lang="en-US" dirty="0"/>
              <a:t>: because Particles move.</a:t>
            </a:r>
          </a:p>
          <a:p>
            <a:pPr lvl="2"/>
            <a:r>
              <a:rPr lang="en-US" dirty="0" smtClean="0"/>
              <a:t>Cases</a:t>
            </a:r>
            <a:r>
              <a:rPr lang="en-US" dirty="0"/>
              <a:t>:</a:t>
            </a:r>
          </a:p>
          <a:p>
            <a:pPr marL="966788" lvl="2" indent="0">
              <a:buNone/>
            </a:pPr>
            <a:r>
              <a:rPr lang="en-US" dirty="0"/>
              <a:t>Highly non-uniform distribution (cosmology) </a:t>
            </a:r>
            <a:endParaRPr lang="en-US" dirty="0" smtClean="0"/>
          </a:p>
          <a:p>
            <a:pPr marL="966788" lvl="2" indent="0">
              <a:buNone/>
            </a:pPr>
            <a:r>
              <a:rPr lang="en-US" dirty="0" smtClean="0"/>
              <a:t>Relatively </a:t>
            </a:r>
            <a:r>
              <a:rPr lang="en-US" dirty="0"/>
              <a:t>Uniform distribution</a:t>
            </a:r>
          </a:p>
          <a:p>
            <a:r>
              <a:rPr lang="en-US" dirty="0"/>
              <a:t>Structured grids, with dynamic refinements/</a:t>
            </a:r>
            <a:r>
              <a:rPr lang="en-US" dirty="0" smtClean="0"/>
              <a:t>coarsening</a:t>
            </a:r>
          </a:p>
          <a:p>
            <a:r>
              <a:rPr lang="en-US" dirty="0" smtClean="0"/>
              <a:t>Unstructured </a:t>
            </a:r>
            <a:r>
              <a:rPr lang="en-US" dirty="0"/>
              <a:t>grids with dynamic refinements/coarsening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08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177073"/>
          </a:xfrm>
        </p:spPr>
        <p:txBody>
          <a:bodyPr/>
          <a:lstStyle/>
          <a:p>
            <a:r>
              <a:rPr lang="en-US" dirty="0"/>
              <a:t>Execution is </a:t>
            </a:r>
            <a:r>
              <a:rPr lang="en-US" dirty="0" smtClean="0"/>
              <a:t>triggered </a:t>
            </a:r>
            <a:r>
              <a:rPr lang="en-US" dirty="0"/>
              <a:t>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may generate messages for other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RTS deposits them in the message Q on the target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8" y="3166263"/>
            <a:ext cx="5497383" cy="29084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99C1C-6727-C344-B1D9-5F6CCC13E6A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Classified by when it is done:</a:t>
            </a:r>
          </a:p>
          <a:p>
            <a:pPr lvl="1"/>
            <a:r>
              <a:rPr lang="en-US" dirty="0" smtClean="0"/>
              <a:t>Initially</a:t>
            </a:r>
            <a:endParaRPr lang="en-US" dirty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Periodically </a:t>
            </a:r>
            <a:endParaRPr lang="en-US" dirty="0" smtClean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Continuously</a:t>
            </a:r>
          </a:p>
          <a:p>
            <a:r>
              <a:rPr lang="en-US" dirty="0"/>
              <a:t>Classified by whether decisions are taken with global information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centralized</a:t>
            </a:r>
          </a:p>
          <a:p>
            <a:pPr lvl="2"/>
            <a:r>
              <a:rPr lang="en-US" dirty="0" smtClean="0"/>
              <a:t>Quite </a:t>
            </a:r>
            <a:r>
              <a:rPr lang="en-US" dirty="0"/>
              <a:t>good a choice when load balancing period is high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distributed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knows only about a constant number of neighbors</a:t>
            </a:r>
          </a:p>
          <a:p>
            <a:pPr lvl="2"/>
            <a:r>
              <a:rPr lang="en-US" dirty="0" smtClean="0"/>
              <a:t>Extreme </a:t>
            </a:r>
            <a:r>
              <a:rPr lang="en-US" dirty="0"/>
              <a:t>case: totally local decision (send work to a random </a:t>
            </a:r>
            <a:r>
              <a:rPr lang="en-US" dirty="0" smtClean="0"/>
              <a:t>destination processor</a:t>
            </a:r>
            <a:r>
              <a:rPr lang="en-US" dirty="0"/>
              <a:t>, with some probability).</a:t>
            </a:r>
          </a:p>
          <a:p>
            <a:pPr lvl="1"/>
            <a:r>
              <a:rPr lang="en-US" dirty="0" smtClean="0"/>
              <a:t>Use </a:t>
            </a:r>
            <a:r>
              <a:rPr lang="en-US" i="1" dirty="0"/>
              <a:t>aggregated</a:t>
            </a:r>
            <a:r>
              <a:rPr lang="en-US" dirty="0"/>
              <a:t> global information, and </a:t>
            </a:r>
            <a:r>
              <a:rPr lang="en-US" i="1" dirty="0"/>
              <a:t>detailed </a:t>
            </a:r>
            <a:r>
              <a:rPr lang="en-US" dirty="0"/>
              <a:t>neighborhood info.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811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Case: 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Orthogonal Recursive Bisection (ORB)</a:t>
            </a:r>
          </a:p>
          <a:p>
            <a:r>
              <a:rPr lang="en-US" dirty="0"/>
              <a:t>At each stage: divide Particles equally </a:t>
            </a:r>
            <a:endParaRPr lang="en-US" dirty="0" smtClean="0"/>
          </a:p>
          <a:p>
            <a:r>
              <a:rPr lang="en-US" dirty="0" smtClean="0"/>
              <a:t>Processor </a:t>
            </a:r>
            <a:r>
              <a:rPr lang="en-US" dirty="0" err="1"/>
              <a:t>dont</a:t>
            </a:r>
            <a:r>
              <a:rPr lang="en-US" dirty="0"/>
              <a:t> need to be a power of 2:</a:t>
            </a:r>
          </a:p>
          <a:p>
            <a:pPr lvl="1"/>
            <a:r>
              <a:rPr lang="en-US" dirty="0" smtClean="0"/>
              <a:t>Divide </a:t>
            </a:r>
            <a:r>
              <a:rPr lang="en-US" dirty="0"/>
              <a:t>in proportion</a:t>
            </a:r>
          </a:p>
          <a:p>
            <a:pPr lvl="2"/>
            <a:r>
              <a:rPr lang="en-US" dirty="0" smtClean="0"/>
              <a:t>2</a:t>
            </a:r>
            <a:r>
              <a:rPr lang="en-US" dirty="0"/>
              <a:t>:3 with 5 processors</a:t>
            </a:r>
          </a:p>
          <a:p>
            <a:r>
              <a:rPr lang="en-US" dirty="0"/>
              <a:t>How to choose the dimension along which to cut?</a:t>
            </a:r>
          </a:p>
          <a:p>
            <a:pPr lvl="1"/>
            <a:r>
              <a:rPr lang="en-US" dirty="0" smtClean="0"/>
              <a:t>Choose </a:t>
            </a:r>
            <a:r>
              <a:rPr lang="en-US" dirty="0"/>
              <a:t>the longest one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to draw the line?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data on one processor? Sort along each dimension</a:t>
            </a:r>
          </a:p>
          <a:p>
            <a:pPr lvl="1"/>
            <a:r>
              <a:rPr lang="en-US" dirty="0" smtClean="0"/>
              <a:t>Otherwise</a:t>
            </a:r>
            <a:r>
              <a:rPr lang="en-US" dirty="0"/>
              <a:t>: run a distributed </a:t>
            </a:r>
            <a:r>
              <a:rPr lang="en-US" dirty="0" err="1"/>
              <a:t>histogramming</a:t>
            </a:r>
            <a:r>
              <a:rPr lang="en-US" dirty="0"/>
              <a:t> algorithm to find the line</a:t>
            </a:r>
            <a:r>
              <a:rPr lang="en-US" dirty="0" smtClean="0"/>
              <a:t>, recursively</a:t>
            </a:r>
            <a:endParaRPr lang="en-US" dirty="0"/>
          </a:p>
          <a:p>
            <a:r>
              <a:rPr lang="en-US" dirty="0"/>
              <a:t>Find the entire tree, and then do all data movement at once</a:t>
            </a:r>
          </a:p>
          <a:p>
            <a:pPr lvl="1"/>
            <a:r>
              <a:rPr lang="en-US" dirty="0" smtClean="0"/>
              <a:t>Or </a:t>
            </a:r>
            <a:r>
              <a:rPr lang="en-US" dirty="0"/>
              <a:t>do it in two-three steps.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no reason to redistribute particles after drawing each line.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2629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Centralized strategies:</a:t>
            </a:r>
          </a:p>
          <a:p>
            <a:r>
              <a:rPr lang="en-US" dirty="0"/>
              <a:t>Charm RTS collects data (on one processor) about:</a:t>
            </a:r>
          </a:p>
          <a:p>
            <a:pPr lvl="1"/>
            <a:r>
              <a:rPr lang="en-US" dirty="0" smtClean="0"/>
              <a:t>Computational </a:t>
            </a:r>
            <a:r>
              <a:rPr lang="en-US" dirty="0"/>
              <a:t>Load and Communication for each pair </a:t>
            </a:r>
            <a:endParaRPr lang="en-US" dirty="0" smtClean="0"/>
          </a:p>
          <a:p>
            <a:r>
              <a:rPr lang="en-US" dirty="0" smtClean="0"/>
              <a:t>Partition </a:t>
            </a:r>
            <a:r>
              <a:rPr lang="en-US" dirty="0"/>
              <a:t>the graph of objects across processors</a:t>
            </a:r>
          </a:p>
          <a:p>
            <a:pPr lvl="1"/>
            <a:r>
              <a:rPr lang="en-US" dirty="0" smtClean="0"/>
              <a:t>Take </a:t>
            </a:r>
            <a:r>
              <a:rPr lang="en-US" dirty="0"/>
              <a:t>communication into account</a:t>
            </a:r>
          </a:p>
          <a:p>
            <a:pPr lvl="2"/>
            <a:r>
              <a:rPr lang="en-US" dirty="0" err="1" smtClean="0"/>
              <a:t>Pt</a:t>
            </a:r>
            <a:r>
              <a:rPr lang="en-US" dirty="0"/>
              <a:t>-to-</a:t>
            </a:r>
            <a:r>
              <a:rPr lang="en-US" dirty="0" err="1"/>
              <a:t>pt</a:t>
            </a:r>
            <a:r>
              <a:rPr lang="en-US" dirty="0"/>
              <a:t>, as well as multicast over a subset</a:t>
            </a:r>
          </a:p>
          <a:p>
            <a:pPr lvl="2"/>
            <a:r>
              <a:rPr lang="en-US" dirty="0" smtClean="0"/>
              <a:t>As </a:t>
            </a:r>
            <a:r>
              <a:rPr lang="en-US" dirty="0"/>
              <a:t>you map an object, add to the load on both sending and </a:t>
            </a:r>
            <a:r>
              <a:rPr lang="en-US" dirty="0" smtClean="0"/>
              <a:t>receiving processor</a:t>
            </a:r>
            <a:endParaRPr lang="en-US" dirty="0"/>
          </a:p>
          <a:p>
            <a:pPr lvl="1"/>
            <a:r>
              <a:rPr lang="en-US" dirty="0" smtClean="0"/>
              <a:t>Multicasts </a:t>
            </a:r>
            <a:r>
              <a:rPr lang="en-US" dirty="0"/>
              <a:t>to multiple co-located objects are </a:t>
            </a:r>
            <a:r>
              <a:rPr lang="en-US" dirty="0" smtClean="0"/>
              <a:t>effectively </a:t>
            </a:r>
            <a:r>
              <a:rPr lang="en-US" dirty="0"/>
              <a:t>the cost of a single send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127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use graph </a:t>
            </a:r>
            <a:r>
              <a:rPr lang="en-US" dirty="0" err="1"/>
              <a:t>partitioners</a:t>
            </a:r>
            <a:r>
              <a:rPr lang="en-US" dirty="0"/>
              <a:t> like METIS, K-R</a:t>
            </a:r>
          </a:p>
          <a:p>
            <a:pPr lvl="1"/>
            <a:r>
              <a:rPr lang="en-US" dirty="0" smtClean="0"/>
              <a:t>BUT</a:t>
            </a:r>
            <a:r>
              <a:rPr lang="en-US" dirty="0"/>
              <a:t>: graphs are smaller, and optimization criteria are </a:t>
            </a:r>
            <a:r>
              <a:rPr lang="en-US" dirty="0" smtClean="0"/>
              <a:t>different </a:t>
            </a:r>
          </a:p>
          <a:p>
            <a:r>
              <a:rPr lang="en-US" dirty="0" smtClean="0"/>
              <a:t>Greedy </a:t>
            </a:r>
            <a:r>
              <a:rPr lang="en-US" dirty="0"/>
              <a:t>strategies: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communication costs are low: use a simple greedy strategy</a:t>
            </a:r>
          </a:p>
          <a:p>
            <a:pPr lvl="2"/>
            <a:r>
              <a:rPr lang="en-US" dirty="0" smtClean="0"/>
              <a:t>Sort </a:t>
            </a:r>
            <a:r>
              <a:rPr lang="en-US" dirty="0"/>
              <a:t>objects by decreasing load</a:t>
            </a:r>
          </a:p>
          <a:p>
            <a:pPr lvl="2"/>
            <a:r>
              <a:rPr lang="en-US" dirty="0" smtClean="0"/>
              <a:t>Maintain </a:t>
            </a:r>
            <a:r>
              <a:rPr lang="en-US" dirty="0"/>
              <a:t>processors in a heap (by assigned load)</a:t>
            </a:r>
          </a:p>
          <a:p>
            <a:pPr lvl="2"/>
            <a:r>
              <a:rPr lang="en-US" dirty="0" smtClean="0"/>
              <a:t>In </a:t>
            </a:r>
            <a:r>
              <a:rPr lang="en-US" dirty="0"/>
              <a:t>each step:</a:t>
            </a:r>
          </a:p>
          <a:p>
            <a:pPr lvl="2"/>
            <a:r>
              <a:rPr lang="en-US" dirty="0" smtClean="0"/>
              <a:t>assign </a:t>
            </a:r>
            <a:r>
              <a:rPr lang="en-US" dirty="0"/>
              <a:t>the heaviest remaining object to the least loaded processor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small-to-moderate communication cost:</a:t>
            </a:r>
          </a:p>
          <a:p>
            <a:pPr lvl="2"/>
            <a:r>
              <a:rPr lang="en-US" dirty="0" smtClean="0"/>
              <a:t>Same </a:t>
            </a:r>
            <a:r>
              <a:rPr lang="en-US" dirty="0"/>
              <a:t>strategy, but add communication costs as you add an object to </a:t>
            </a:r>
            <a:r>
              <a:rPr lang="en-US" dirty="0" smtClean="0"/>
              <a:t>a processor</a:t>
            </a:r>
            <a:endParaRPr lang="en-US" dirty="0"/>
          </a:p>
          <a:p>
            <a:pPr lvl="1"/>
            <a:r>
              <a:rPr lang="en-US" dirty="0" smtClean="0"/>
              <a:t>Always </a:t>
            </a:r>
            <a:r>
              <a:rPr lang="en-US" dirty="0"/>
              <a:t>add a refinement step at the end:</a:t>
            </a:r>
          </a:p>
          <a:p>
            <a:pPr lvl="2"/>
            <a:r>
              <a:rPr lang="en-US" dirty="0" smtClean="0"/>
              <a:t>Swap </a:t>
            </a:r>
            <a:r>
              <a:rPr lang="en-US" dirty="0"/>
              <a:t>work from heaviest loaded processor to “some other processor” </a:t>
            </a:r>
            <a:endParaRPr lang="en-US" dirty="0" smtClean="0"/>
          </a:p>
          <a:p>
            <a:pPr lvl="2"/>
            <a:r>
              <a:rPr lang="en-US" dirty="0" smtClean="0"/>
              <a:t>Repeat </a:t>
            </a:r>
            <a:r>
              <a:rPr lang="en-US" dirty="0"/>
              <a:t>a few times or until no improvement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855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When communication cost is significant:</a:t>
            </a:r>
          </a:p>
          <a:p>
            <a:r>
              <a:rPr lang="en-US" dirty="0"/>
              <a:t>Still use greedy strategy, but: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each assignment step, choose between assigning O to least loaded processor and the processor that already has objects that communicate most with O.</a:t>
            </a:r>
          </a:p>
          <a:p>
            <a:pPr lvl="2"/>
            <a:r>
              <a:rPr lang="en-US" dirty="0" smtClean="0"/>
              <a:t>Based </a:t>
            </a:r>
            <a:r>
              <a:rPr lang="en-US" dirty="0"/>
              <a:t>on the degree of </a:t>
            </a:r>
            <a:r>
              <a:rPr lang="en-US" dirty="0" smtClean="0"/>
              <a:t>difference </a:t>
            </a:r>
            <a:r>
              <a:rPr lang="en-US" dirty="0"/>
              <a:t>in the two metrics </a:t>
            </a:r>
            <a:endParaRPr lang="en-US" dirty="0" smtClean="0"/>
          </a:p>
          <a:p>
            <a:pPr lvl="2"/>
            <a:r>
              <a:rPr lang="en-US" dirty="0" smtClean="0"/>
              <a:t>Two</a:t>
            </a:r>
            <a:r>
              <a:rPr lang="en-US" dirty="0"/>
              <a:t>-stage assignments:</a:t>
            </a:r>
          </a:p>
          <a:p>
            <a:pPr marL="860425" lvl="2" indent="0">
              <a:buNone/>
            </a:pPr>
            <a:r>
              <a:rPr lang="en-US" dirty="0"/>
              <a:t>In early stages, consider communication costs as long as the processors are in the same (broad) load class</a:t>
            </a:r>
            <a:r>
              <a:rPr lang="en-US" dirty="0" smtClean="0"/>
              <a:t>,</a:t>
            </a:r>
          </a:p>
          <a:p>
            <a:pPr marL="860425" lvl="2" indent="0">
              <a:buNone/>
            </a:pPr>
            <a:r>
              <a:rPr lang="en-US" dirty="0" smtClean="0"/>
              <a:t>In </a:t>
            </a:r>
            <a:r>
              <a:rPr lang="en-US" dirty="0"/>
              <a:t>later stages, decide based on load</a:t>
            </a:r>
          </a:p>
          <a:p>
            <a:pPr marL="0" indent="0">
              <a:buNone/>
            </a:pPr>
            <a:r>
              <a:rPr lang="en-US" sz="2800" dirty="0"/>
              <a:t>Branch-and-bound</a:t>
            </a:r>
          </a:p>
          <a:p>
            <a:r>
              <a:rPr lang="en-US" dirty="0"/>
              <a:t>Searches for optimal, but can be stopped after a fixed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243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Crack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dirty="0"/>
              <a:t>Decomposition into 16 chunks (left) and 128 chunks, 8 for each PE (right). The middle area contains cohesive elements. Both decompositions obtained using Metis. Pictures: S. </a:t>
            </a:r>
            <a:r>
              <a:rPr lang="en-US" sz="2000" dirty="0" err="1"/>
              <a:t>Breitenfeld</a:t>
            </a:r>
            <a:r>
              <a:rPr lang="en-US" sz="2000" dirty="0"/>
              <a:t>, and P. </a:t>
            </a:r>
            <a:r>
              <a:rPr lang="en-US" sz="2000" dirty="0" err="1"/>
              <a:t>Geubelle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As computation progresses, crack propagates, and new elements </a:t>
            </a:r>
            <a:r>
              <a:rPr lang="en-US" sz="2000" dirty="0" smtClean="0"/>
              <a:t>are added</a:t>
            </a:r>
            <a:r>
              <a:rPr lang="en-US" sz="2000" dirty="0"/>
              <a:t>, leading to more complex computations in some chunks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175</a:t>
            </a:fld>
            <a:endParaRPr lang="en-US"/>
          </a:p>
        </p:txBody>
      </p:sp>
      <p:pic>
        <p:nvPicPr>
          <p:cNvPr id="7" name="Picture 6" descr="chunkGraph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78665"/>
            <a:ext cx="3242730" cy="3888089"/>
          </a:xfrm>
          <a:prstGeom prst="rect">
            <a:avLst/>
          </a:prstGeom>
        </p:spPr>
      </p:pic>
      <p:pic>
        <p:nvPicPr>
          <p:cNvPr id="8" name="Picture 7" descr="chunkGraph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11" y="678664"/>
            <a:ext cx="3249389" cy="3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919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Crack Propagation</a:t>
            </a:r>
          </a:p>
        </p:txBody>
      </p:sp>
      <p:pic>
        <p:nvPicPr>
          <p:cNvPr id="7" name="Content Placeholder 6" descr="LButilizationCrackPropWithAnno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9" b="-285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654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Centralized strategies</a:t>
            </a:r>
          </a:p>
          <a:p>
            <a:pPr lvl="1"/>
            <a:r>
              <a:rPr lang="en-US" dirty="0" smtClean="0"/>
              <a:t>Still </a:t>
            </a:r>
            <a:r>
              <a:rPr lang="en-US" dirty="0"/>
              <a:t>ok for 3000 processors for NAMD </a:t>
            </a:r>
            <a:endParaRPr lang="en-US" dirty="0" smtClean="0"/>
          </a:p>
          <a:p>
            <a:r>
              <a:rPr lang="en-US" dirty="0" smtClean="0"/>
              <a:t>Distributed </a:t>
            </a:r>
            <a:r>
              <a:rPr lang="en-US" dirty="0"/>
              <a:t>balancing is needed when: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processors is large and/or </a:t>
            </a:r>
            <a:endParaRPr lang="en-US" dirty="0" smtClean="0"/>
          </a:p>
          <a:p>
            <a:pPr lvl="1"/>
            <a:r>
              <a:rPr lang="en-US" dirty="0" smtClean="0"/>
              <a:t>load </a:t>
            </a:r>
            <a:r>
              <a:rPr lang="en-US" dirty="0"/>
              <a:t>variation is rapid</a:t>
            </a:r>
          </a:p>
          <a:p>
            <a:r>
              <a:rPr lang="en-US" dirty="0"/>
              <a:t>Large machines: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handle locality of communication </a:t>
            </a:r>
            <a:endParaRPr lang="en-US" dirty="0" smtClean="0"/>
          </a:p>
          <a:p>
            <a:pPr lvl="2"/>
            <a:r>
              <a:rPr lang="en-US" dirty="0" smtClean="0"/>
              <a:t>Topology </a:t>
            </a:r>
            <a:r>
              <a:rPr lang="en-US" dirty="0"/>
              <a:t>sensitive placement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work with scant global information</a:t>
            </a:r>
          </a:p>
          <a:p>
            <a:pPr lvl="2"/>
            <a:r>
              <a:rPr lang="en-US" dirty="0" smtClean="0"/>
              <a:t>Approximate </a:t>
            </a:r>
            <a:r>
              <a:rPr lang="en-US" dirty="0"/>
              <a:t>or aggregated global information (average/max load)</a:t>
            </a:r>
          </a:p>
          <a:p>
            <a:pPr lvl="2"/>
            <a:r>
              <a:rPr lang="en-US" dirty="0" smtClean="0"/>
              <a:t>Incomplete </a:t>
            </a:r>
            <a:r>
              <a:rPr lang="en-US" dirty="0"/>
              <a:t>global info (only neighborhood)</a:t>
            </a:r>
          </a:p>
          <a:p>
            <a:pPr lvl="2"/>
            <a:r>
              <a:rPr lang="en-US" dirty="0" smtClean="0"/>
              <a:t>Work diffusion </a:t>
            </a:r>
            <a:r>
              <a:rPr lang="en-US" dirty="0"/>
              <a:t>strategies (1980s work by Kale and others!)</a:t>
            </a:r>
          </a:p>
          <a:p>
            <a:pPr lvl="1"/>
            <a:r>
              <a:rPr lang="en-US" dirty="0" smtClean="0"/>
              <a:t>Achieving </a:t>
            </a:r>
            <a:r>
              <a:rPr lang="en-US" dirty="0"/>
              <a:t>global </a:t>
            </a:r>
            <a:r>
              <a:rPr lang="en-US" dirty="0" smtClean="0"/>
              <a:t>effects </a:t>
            </a:r>
            <a:r>
              <a:rPr lang="en-US" dirty="0"/>
              <a:t>by local action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65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on Large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load balancing strategies </a:t>
            </a:r>
            <a:r>
              <a:rPr lang="en-US" dirty="0" err="1"/>
              <a:t>dont</a:t>
            </a:r>
            <a:r>
              <a:rPr lang="en-US" dirty="0"/>
              <a:t> scale on extremely large machines</a:t>
            </a:r>
          </a:p>
          <a:p>
            <a:r>
              <a:rPr lang="en-US" dirty="0"/>
              <a:t>Limitations of centralized strategies:</a:t>
            </a:r>
          </a:p>
          <a:p>
            <a:pPr lvl="1"/>
            <a:r>
              <a:rPr lang="en-US" dirty="0" smtClean="0"/>
              <a:t>Central </a:t>
            </a:r>
            <a:r>
              <a:rPr lang="en-US" dirty="0"/>
              <a:t>node: memory/communication bottleneck </a:t>
            </a:r>
            <a:endParaRPr lang="en-US" dirty="0" smtClean="0"/>
          </a:p>
          <a:p>
            <a:pPr lvl="1"/>
            <a:r>
              <a:rPr lang="en-US" dirty="0" smtClean="0"/>
              <a:t>Decision</a:t>
            </a:r>
            <a:r>
              <a:rPr lang="en-US" dirty="0"/>
              <a:t>-making algorithms tend to be very slow</a:t>
            </a:r>
          </a:p>
          <a:p>
            <a:r>
              <a:rPr lang="en-US" dirty="0"/>
              <a:t>Limitations of distributed strategies:</a:t>
            </a:r>
          </a:p>
          <a:p>
            <a:pPr lvl="1"/>
            <a:r>
              <a:rPr lang="en-US" dirty="0" smtClean="0"/>
              <a:t>Difficult to achieve well-informed load balancing decisions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00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Load Balancers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Partition processor allocation into processor groups </a:t>
            </a:r>
            <a:endParaRPr lang="en-US" dirty="0" smtClean="0"/>
          </a:p>
          <a:p>
            <a:r>
              <a:rPr lang="en-US" dirty="0" smtClean="0"/>
              <a:t>Apply different </a:t>
            </a:r>
            <a:r>
              <a:rPr lang="en-US" dirty="0"/>
              <a:t>strategies at each level</a:t>
            </a:r>
          </a:p>
          <a:p>
            <a:r>
              <a:rPr lang="en-US" dirty="0"/>
              <a:t>Scalable to a large number of processors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2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3AF4-ACC5-3549-B060-3D77093E255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9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Hybrid Scheme</a:t>
            </a:r>
          </a:p>
        </p:txBody>
      </p:sp>
      <p:pic>
        <p:nvPicPr>
          <p:cNvPr id="7" name="Content Placeholder 6" descr="hybridLBSche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89" b="-898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546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- When and how to load balance?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 </a:t>
            </a:r>
            <a:r>
              <a:rPr lang="en-US" dirty="0"/>
              <a:t>to find the optimum load balancing period 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application </a:t>
            </a:r>
            <a:r>
              <a:rPr lang="en-US" dirty="0" smtClean="0"/>
              <a:t>characteristics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machine the application is run on </a:t>
            </a:r>
            <a:endParaRPr lang="en-US" dirty="0"/>
          </a:p>
          <a:p>
            <a:r>
              <a:rPr lang="en-US" dirty="0"/>
              <a:t>Monitors the application continuously and predicts </a:t>
            </a:r>
            <a:r>
              <a:rPr lang="en-US" dirty="0" smtClean="0"/>
              <a:t>behavior.</a:t>
            </a:r>
          </a:p>
          <a:p>
            <a:r>
              <a:rPr lang="en-US" dirty="0" smtClean="0"/>
              <a:t>Decides </a:t>
            </a:r>
            <a:r>
              <a:rPr lang="en-US" dirty="0"/>
              <a:t>when to invoke which load </a:t>
            </a:r>
            <a:r>
              <a:rPr lang="en-US" dirty="0" smtClean="0"/>
              <a:t>balancer.</a:t>
            </a:r>
          </a:p>
          <a:p>
            <a:r>
              <a:rPr lang="en-US" dirty="0" smtClean="0"/>
              <a:t>Command </a:t>
            </a:r>
            <a:r>
              <a:rPr lang="en-US" dirty="0"/>
              <a:t>line argument - +</a:t>
            </a:r>
            <a:r>
              <a:rPr lang="en-US" dirty="0" err="1"/>
              <a:t>MetaLB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614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Utilization Graph for </a:t>
            </a:r>
            <a:r>
              <a:rPr lang="en-US" dirty="0" err="1"/>
              <a:t>Fractography</a:t>
            </a:r>
            <a:endParaRPr lang="en-US" dirty="0"/>
          </a:p>
        </p:txBody>
      </p:sp>
      <p:pic>
        <p:nvPicPr>
          <p:cNvPr id="7" name="Content Placeholder 6" descr="figs_frac_titan_meta_vp4k_64_proj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07" b="-27007"/>
          <a:stretch>
            <a:fillRect/>
          </a:stretch>
        </p:blipFill>
        <p:spPr>
          <a:xfrm>
            <a:off x="201966" y="831035"/>
            <a:ext cx="8719999" cy="55471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789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Adaptive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 implemented on top of Charm++</a:t>
            </a:r>
          </a:p>
          <a:p>
            <a:r>
              <a:rPr lang="en-US" dirty="0"/>
              <a:t>Each MPI process implemented as a user-level thread embedded in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 err="1"/>
              <a:t>Overdecompose</a:t>
            </a:r>
            <a:r>
              <a:rPr lang="en-US" dirty="0"/>
              <a:t> to obtain communication-computation overlap between threads</a:t>
            </a:r>
          </a:p>
          <a:p>
            <a:r>
              <a:rPr lang="en-US" dirty="0"/>
              <a:t>Supports migration, load balancing, fault tolerance and other Charm++ functionality</a:t>
            </a:r>
          </a:p>
          <a:p>
            <a:r>
              <a:rPr lang="en-US" dirty="0"/>
              <a:t>Use cases - </a:t>
            </a:r>
            <a:r>
              <a:rPr lang="en-US" dirty="0" err="1"/>
              <a:t>Rocstar</a:t>
            </a:r>
            <a:r>
              <a:rPr lang="en-US" dirty="0"/>
              <a:t>, BRAMS, NPB, </a:t>
            </a:r>
            <a:r>
              <a:rPr lang="en-US" dirty="0" err="1"/>
              <a:t>Lulesh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Build with AMPI as target and compile using </a:t>
            </a:r>
            <a:r>
              <a:rPr lang="en-US" dirty="0" err="1"/>
              <a:t>ampi</a:t>
            </a:r>
            <a:r>
              <a:rPr lang="en-US" dirty="0"/>
              <a:t>* compilers ./build AMPI net-linux-x86 64 –with-production –enable-tracing -j8 </a:t>
            </a:r>
            <a:r>
              <a:rPr lang="en-US" dirty="0" err="1"/>
              <a:t>ampiCC</a:t>
            </a:r>
            <a:r>
              <a:rPr lang="en-US" dirty="0"/>
              <a:t> </a:t>
            </a:r>
            <a:r>
              <a:rPr lang="en-US" dirty="0" err="1"/>
              <a:t>myAMPIpgm.C</a:t>
            </a:r>
            <a:r>
              <a:rPr lang="en-US" dirty="0"/>
              <a:t> -o </a:t>
            </a:r>
            <a:r>
              <a:rPr lang="en-US" dirty="0" err="1"/>
              <a:t>myAMPIpgm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844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</a:t>
            </a:r>
            <a:r>
              <a:rPr lang="en-US" dirty="0" smtClean="0"/>
              <a:t>+ - MPI </a:t>
            </a:r>
            <a:r>
              <a:rPr lang="en-US" dirty="0"/>
              <a:t>Interoperability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library written in Charm++ can be called from MPI </a:t>
            </a:r>
            <a:endParaRPr lang="en-US" dirty="0" smtClean="0"/>
          </a:p>
          <a:p>
            <a:r>
              <a:rPr lang="en-US" dirty="0" smtClean="0"/>
              <a:t>Charm</a:t>
            </a:r>
            <a:r>
              <a:rPr lang="en-US" dirty="0"/>
              <a:t>++ resides in the same memory space as the MPI program</a:t>
            </a:r>
          </a:p>
          <a:p>
            <a:r>
              <a:rPr lang="en-US" dirty="0"/>
              <a:t>Control transfer between MPI and Charm++ analogous to the control transfer between a program and an external library being used by the program</a:t>
            </a:r>
          </a:p>
          <a:p>
            <a:r>
              <a:rPr lang="en-US" dirty="0"/>
              <a:t>Currently requires </a:t>
            </a:r>
            <a:r>
              <a:rPr lang="en-US" dirty="0" err="1"/>
              <a:t>mpi</a:t>
            </a:r>
            <a:r>
              <a:rPr lang="en-US" dirty="0"/>
              <a:t>-based build of Charm++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975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Interoperability </a:t>
            </a:r>
            <a:r>
              <a:rPr lang="en-US" dirty="0" smtClean="0"/>
              <a:t>Modes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186</a:t>
            </a:fld>
            <a:endParaRPr lang="en-US"/>
          </a:p>
        </p:txBody>
      </p:sp>
      <p:pic>
        <p:nvPicPr>
          <p:cNvPr id="7" name="Picture 6" descr="newInterop_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731"/>
            <a:ext cx="4184555" cy="4498396"/>
          </a:xfrm>
          <a:prstGeom prst="rect">
            <a:avLst/>
          </a:prstGeom>
        </p:spPr>
      </p:pic>
      <p:pic>
        <p:nvPicPr>
          <p:cNvPr id="8" name="Picture 7" descr="newInterop_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10" y="1177732"/>
            <a:ext cx="2396829" cy="4498396"/>
          </a:xfrm>
          <a:prstGeom prst="rect">
            <a:avLst/>
          </a:prstGeom>
        </p:spPr>
      </p:pic>
      <p:pic>
        <p:nvPicPr>
          <p:cNvPr id="9" name="Picture 8" descr="newInterop_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6" y="1177733"/>
            <a:ext cx="2396828" cy="44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2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Code Flow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083141"/>
            <a:ext cx="8229600" cy="11185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MPI </a:t>
            </a:r>
            <a:r>
              <a:rPr lang="en-US" dirty="0" err="1"/>
              <a:t>Init</a:t>
            </a:r>
            <a:r>
              <a:rPr lang="en-US" dirty="0"/>
              <a:t>(</a:t>
            </a:r>
            <a:r>
              <a:rPr lang="en-US" dirty="0" err="1"/>
              <a:t>argc,argv</a:t>
            </a:r>
            <a:r>
              <a:rPr lang="en-US" dirty="0"/>
              <a:t>); //initialize MPI </a:t>
            </a:r>
          </a:p>
          <a:p>
            <a:pPr marL="0" indent="0">
              <a:buNone/>
            </a:pPr>
            <a:r>
              <a:rPr lang="en-US" dirty="0" smtClean="0"/>
              <a:t>/</a:t>
            </a:r>
            <a:r>
              <a:rPr lang="en-US" dirty="0"/>
              <a:t>/Do MPI related work here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371738"/>
            <a:ext cx="8229600" cy="111904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 smtClean="0"/>
              <a:t>//create </a:t>
            </a:r>
            <a:r>
              <a:rPr lang="en-US" i="1" dirty="0" err="1" smtClean="0"/>
              <a:t>comm</a:t>
            </a:r>
            <a:r>
              <a:rPr lang="en-US" i="1" dirty="0" smtClean="0"/>
              <a:t> to be used by Charm++</a:t>
            </a:r>
          </a:p>
          <a:p>
            <a:pPr marL="0" indent="0">
              <a:buNone/>
            </a:pPr>
            <a:r>
              <a:rPr lang="en-US" dirty="0" err="1" smtClean="0"/>
              <a:t>MPI_Comm</a:t>
            </a:r>
            <a:r>
              <a:rPr lang="en-US" dirty="0" err="1"/>
              <a:t>_</a:t>
            </a:r>
            <a:r>
              <a:rPr lang="en-US" dirty="0" err="1" smtClean="0"/>
              <a:t>split</a:t>
            </a:r>
            <a:r>
              <a:rPr lang="en-US" dirty="0"/>
              <a:t>(</a:t>
            </a:r>
            <a:r>
              <a:rPr lang="en-US" dirty="0" smtClean="0"/>
              <a:t>MPI_COMM_WORLD</a:t>
            </a:r>
            <a:r>
              <a:rPr lang="en-US" dirty="0"/>
              <a:t>, </a:t>
            </a:r>
            <a:r>
              <a:rPr lang="en-US" dirty="0" err="1"/>
              <a:t>myRank</a:t>
            </a:r>
            <a:r>
              <a:rPr lang="en-US" dirty="0"/>
              <a:t> % 2, </a:t>
            </a:r>
            <a:r>
              <a:rPr lang="en-US" dirty="0" err="1"/>
              <a:t>myRank</a:t>
            </a:r>
            <a:r>
              <a:rPr lang="en-US" dirty="0"/>
              <a:t>, </a:t>
            </a:r>
            <a:r>
              <a:rPr lang="en-US" dirty="0" err="1"/>
              <a:t>newComm</a:t>
            </a:r>
            <a:r>
              <a:rPr lang="en-US" dirty="0"/>
              <a:t>); </a:t>
            </a:r>
            <a:r>
              <a:rPr lang="en-US" dirty="0" err="1"/>
              <a:t>CharmLibInit</a:t>
            </a:r>
            <a:r>
              <a:rPr lang="en-US" dirty="0"/>
              <a:t>(</a:t>
            </a:r>
            <a:r>
              <a:rPr lang="en-US" dirty="0" err="1"/>
              <a:t>newComm</a:t>
            </a:r>
            <a:r>
              <a:rPr lang="en-US" dirty="0"/>
              <a:t>,.) </a:t>
            </a:r>
            <a:r>
              <a:rPr lang="en-US" i="1" dirty="0"/>
              <a:t>//initialize Charm++ over my communicator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57599"/>
            <a:ext cx="8229600" cy="123629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if</a:t>
            </a:r>
            <a:r>
              <a:rPr lang="en-US" dirty="0"/>
              <a:t>(</a:t>
            </a:r>
            <a:r>
              <a:rPr lang="en-US" dirty="0" err="1"/>
              <a:t>myRank</a:t>
            </a:r>
            <a:r>
              <a:rPr lang="en-US" dirty="0"/>
              <a:t> % 2)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StartHello</a:t>
            </a:r>
            <a:r>
              <a:rPr lang="en-US" dirty="0"/>
              <a:t>(); //invoke Charm++ library on one set</a:t>
            </a:r>
          </a:p>
          <a:p>
            <a:pPr marL="0" indent="0">
              <a:buNone/>
            </a:pPr>
            <a:r>
              <a:rPr lang="en-US" b="1" dirty="0"/>
              <a:t>else</a:t>
            </a:r>
          </a:p>
          <a:p>
            <a:pPr marL="0" indent="0">
              <a:buNone/>
            </a:pPr>
            <a:r>
              <a:rPr lang="en-US" i="1" dirty="0" smtClean="0"/>
              <a:t>//do MPI work on other set</a:t>
            </a:r>
            <a:endParaRPr lang="en-US" i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072326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kNeighbor</a:t>
            </a:r>
            <a:r>
              <a:rPr lang="en-US" dirty="0"/>
              <a:t>(); </a:t>
            </a:r>
            <a:r>
              <a:rPr lang="en-US" i="1" dirty="0"/>
              <a:t>//invoke Charm++ library on both sets individually </a:t>
            </a:r>
            <a:r>
              <a:rPr lang="en-US" dirty="0" err="1"/>
              <a:t>CharmLibExit</a:t>
            </a:r>
            <a:r>
              <a:rPr lang="en-US" dirty="0"/>
              <a:t>(); </a:t>
            </a:r>
            <a:r>
              <a:rPr lang="en-US" i="1" dirty="0"/>
              <a:t>//destroy Charm++</a:t>
            </a:r>
          </a:p>
        </p:txBody>
      </p:sp>
    </p:spTree>
    <p:extLst>
      <p:ext uri="{BB962C8B-B14F-4D97-AF65-F5344CB8AC3E}">
        <p14:creationId xmlns:p14="http://schemas.microsoft.com/office/powerpoint/2010/main" val="41354977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315610"/>
            <a:ext cx="8229600" cy="882964"/>
          </a:xfrm>
        </p:spPr>
        <p:txBody>
          <a:bodyPr/>
          <a:lstStyle/>
          <a:p>
            <a:r>
              <a:rPr lang="en-US" dirty="0"/>
              <a:t>Add interface functions that can be called from MPI, and triggers Charm++ RTS-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263557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StartHello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elems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</a:t>
            </a:r>
            <a:r>
              <a:rPr lang="en-US" dirty="0"/>
              <a:t>(</a:t>
            </a:r>
            <a:r>
              <a:rPr lang="en-US" dirty="0" err="1"/>
              <a:t>CkMyPe</a:t>
            </a:r>
            <a:r>
              <a:rPr lang="en-US" dirty="0"/>
              <a:t>() == 0)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 </a:t>
            </a:r>
            <a:r>
              <a:rPr lang="en-US" dirty="0" err="1"/>
              <a:t>mainhello</a:t>
            </a:r>
            <a:r>
              <a:rPr lang="en-US" dirty="0"/>
              <a:t> =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elems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StartCharmScheduler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834150"/>
            <a:ext cx="8229600" cy="96288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CkExit</a:t>
            </a:r>
            <a:r>
              <a:rPr lang="en-US" dirty="0"/>
              <a:t> to return the control back to MPI</a:t>
            </a:r>
          </a:p>
          <a:p>
            <a:r>
              <a:rPr lang="en-US" dirty="0"/>
              <a:t>Include </a:t>
            </a:r>
            <a:r>
              <a:rPr lang="en-US" i="1" dirty="0" err="1"/>
              <a:t>mpi-interoperate.h</a:t>
            </a:r>
            <a:r>
              <a:rPr lang="en-US" i="1" dirty="0"/>
              <a:t> </a:t>
            </a:r>
            <a:r>
              <a:rPr lang="en-US" dirty="0"/>
              <a:t>in MPI and Charm++ code</a:t>
            </a:r>
          </a:p>
        </p:txBody>
      </p:sp>
    </p:spTree>
    <p:extLst>
      <p:ext uri="{BB962C8B-B14F-4D97-AF65-F5344CB8AC3E}">
        <p14:creationId xmlns:p14="http://schemas.microsoft.com/office/powerpoint/2010/main" val="36168880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" y="1383924"/>
            <a:ext cx="8229600" cy="146178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</a:rPr>
              <a:t>mainmodule</a:t>
            </a:r>
            <a:r>
              <a:rPr lang="en-US" dirty="0">
                <a:solidFill>
                  <a:srgbClr val="292934"/>
                </a:solidFill>
              </a:rPr>
              <a:t> hello {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</a:rPr>
              <a:t>mainchare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   </a:t>
            </a:r>
            <a:r>
              <a:rPr lang="en-US" b="1" dirty="0" smtClean="0">
                <a:solidFill>
                  <a:srgbClr val="292934"/>
                </a:solidFill>
              </a:rPr>
              <a:t>entry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Main(</a:t>
            </a:r>
            <a:r>
              <a:rPr lang="en-US" dirty="0" err="1">
                <a:solidFill>
                  <a:srgbClr val="292934"/>
                </a:solidFill>
              </a:rPr>
              <a:t>CkArgMsg</a:t>
            </a:r>
            <a:r>
              <a:rPr lang="en-US" dirty="0">
                <a:solidFill>
                  <a:srgbClr val="292934"/>
                </a:solidFill>
              </a:rPr>
              <a:t> ∗m);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>
                <a:solidFill>
                  <a:srgbClr val="292934"/>
                </a:solidFill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};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845707"/>
            <a:ext cx="8229600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" y="3335291"/>
            <a:ext cx="8229600" cy="284496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</a:t>
            </a:r>
            <a:r>
              <a:rPr lang="en-US" dirty="0"/>
              <a:t>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</a:t>
            </a:r>
            <a:r>
              <a:rPr lang="en-US" dirty="0"/>
              <a:t> ”</a:t>
            </a:r>
            <a:r>
              <a:rPr lang="en-US" dirty="0" err="1"/>
              <a:t>hello.decl.h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class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   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hello.def.h</a:t>
            </a:r>
            <a:r>
              <a:rPr lang="en-US" dirty="0"/>
              <a:t>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AE8-270A-8E4F-8CA2-BC696C306F1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Debugging Parallel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be very </a:t>
            </a:r>
            <a:r>
              <a:rPr lang="en-US" dirty="0" smtClean="0"/>
              <a:t>difficult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typical “</a:t>
            </a:r>
            <a:r>
              <a:rPr lang="en-US" dirty="0" err="1"/>
              <a:t>printf</a:t>
            </a:r>
            <a:r>
              <a:rPr lang="en-US" dirty="0"/>
              <a:t>” strategy may be </a:t>
            </a:r>
            <a:r>
              <a:rPr lang="en-US" dirty="0" smtClean="0"/>
              <a:t>insufficient </a:t>
            </a:r>
          </a:p>
          <a:p>
            <a:r>
              <a:rPr lang="en-US" dirty="0" smtClean="0"/>
              <a:t>Using </a:t>
            </a:r>
            <a:r>
              <a:rPr lang="en-US" dirty="0" err="1"/>
              <a:t>gdb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 smtClean="0"/>
              <a:t>Very </a:t>
            </a:r>
            <a:r>
              <a:rPr lang="en-US" dirty="0"/>
              <a:t>easy with Charm++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Just </a:t>
            </a:r>
            <a:r>
              <a:rPr lang="en-US" dirty="0"/>
              <a:t>run the application with the ++debug command line parameter </a:t>
            </a:r>
            <a:r>
              <a:rPr lang="en-US" dirty="0" smtClean="0"/>
              <a:t>and </a:t>
            </a:r>
            <a:r>
              <a:rPr lang="en-US" dirty="0"/>
              <a:t>a </a:t>
            </a:r>
            <a:r>
              <a:rPr lang="en-US" dirty="0" err="1"/>
              <a:t>gdb</a:t>
            </a:r>
            <a:r>
              <a:rPr lang="en-US" dirty="0"/>
              <a:t> window for each PE will open through X (and can be forwarded) </a:t>
            </a:r>
            <a:endParaRPr lang="en-US" dirty="0"/>
          </a:p>
          <a:p>
            <a:pPr lvl="2"/>
            <a:r>
              <a:rPr lang="en-US" dirty="0" smtClean="0"/>
              <a:t>Not </a:t>
            </a:r>
            <a:r>
              <a:rPr lang="en-US" dirty="0"/>
              <a:t>very scalable </a:t>
            </a:r>
            <a:endParaRPr lang="en-US" dirty="0"/>
          </a:p>
          <a:p>
            <a:r>
              <a:rPr lang="en-US" dirty="0"/>
              <a:t>We have developed a scalable tool for debugging Charm++ applications </a:t>
            </a:r>
            <a:endParaRPr lang="en-US" dirty="0"/>
          </a:p>
          <a:p>
            <a:pPr lvl="1"/>
            <a:r>
              <a:rPr lang="en-US" dirty="0" smtClean="0"/>
              <a:t>It’s interactive</a:t>
            </a:r>
            <a:endParaRPr lang="en-US" dirty="0"/>
          </a:p>
          <a:p>
            <a:pPr lvl="1"/>
            <a:r>
              <a:rPr lang="en-US" dirty="0" smtClean="0"/>
              <a:t>Allows </a:t>
            </a:r>
            <a:r>
              <a:rPr lang="en-US" dirty="0"/>
              <a:t>you to change message order to find bugs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dirty="0"/>
              <a:t>What-if” scenarios can be explored using provisional message </a:t>
            </a:r>
            <a:r>
              <a:rPr lang="en-US" dirty="0" smtClean="0"/>
              <a:t>delivery</a:t>
            </a:r>
          </a:p>
          <a:p>
            <a:pPr lvl="1"/>
            <a:r>
              <a:rPr lang="en-US" dirty="0" smtClean="0"/>
              <a:t>Memory </a:t>
            </a:r>
            <a:r>
              <a:rPr lang="en-US" dirty="0"/>
              <a:t>can be tracked to find memory leaks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6489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overviewDebu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8" r="-456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538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debugMainView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1" b="-3251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33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</a:t>
            </a:r>
            <a:r>
              <a:rPr lang="en-US" dirty="0" err="1" smtClean="0"/>
              <a:t>CharmDebug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part of Charm++</a:t>
            </a:r>
          </a:p>
          <a:p>
            <a:r>
              <a:rPr lang="en-US" dirty="0"/>
              <a:t>For the basic feature set, nothing special needs to be done Precompiled for java 6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ant</a:t>
            </a:r>
            <a:r>
              <a:rPr lang="en-US" dirty="0"/>
              <a:t> to recompile </a:t>
            </a:r>
            <a:endParaRPr lang="en-US" dirty="0" smtClean="0"/>
          </a:p>
          <a:p>
            <a:r>
              <a:rPr lang="en-US" dirty="0" smtClean="0"/>
              <a:t>Help</a:t>
            </a:r>
            <a:endParaRPr lang="en-US" dirty="0"/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charm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/>
              <a:t>(preferred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ppl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2471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Compiling Your Applications for use with </a:t>
            </a:r>
            <a:r>
              <a:rPr lang="en-US" sz="3200" dirty="0" err="1"/>
              <a:t>CharmDebug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Charm++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latin typeface="Consolas"/>
                <a:cs typeface="Consolas"/>
              </a:rPr>
              <a:t>–g </a:t>
            </a:r>
            <a:endParaRPr lang="en-US" dirty="0">
              <a:latin typeface="Consolas"/>
              <a:cs typeface="Consolas"/>
            </a:endParaRPr>
          </a:p>
          <a:p>
            <a:pPr lvl="1"/>
            <a:r>
              <a:rPr lang="en-US" dirty="0" smtClean="0"/>
              <a:t>No </a:t>
            </a:r>
            <a:r>
              <a:rPr lang="en-US" dirty="0" smtClean="0">
                <a:latin typeface="Consolas"/>
                <a:cs typeface="Consolas"/>
              </a:rPr>
              <a:t>–O3 </a:t>
            </a:r>
            <a:r>
              <a:rPr lang="en-US" dirty="0"/>
              <a:t>or </a:t>
            </a:r>
            <a:r>
              <a:rPr lang="en-US" dirty="0">
                <a:latin typeface="Consolas"/>
                <a:cs typeface="Consolas"/>
              </a:rPr>
              <a:t>--with-production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compile with </a:t>
            </a:r>
            <a:r>
              <a:rPr lang="en-US" dirty="0" smtClean="0">
                <a:latin typeface="Consolas"/>
                <a:cs typeface="Consolas"/>
              </a:rPr>
              <a:t>–g </a:t>
            </a:r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r>
              <a:rPr lang="en-US" dirty="0" smtClean="0"/>
              <a:t>Compile </a:t>
            </a:r>
            <a:r>
              <a:rPr lang="en-US" dirty="0"/>
              <a:t>with </a:t>
            </a:r>
            <a:r>
              <a:rPr lang="en-US" dirty="0" smtClean="0">
                <a:latin typeface="Consolas"/>
                <a:cs typeface="Consolas"/>
              </a:rPr>
              <a:t>–debug</a:t>
            </a:r>
            <a:endParaRPr lang="en-US" dirty="0">
              <a:latin typeface="Consolas"/>
              <a:cs typeface="Consolas"/>
            </a:endParaRPr>
          </a:p>
          <a:p>
            <a:pPr lvl="2"/>
            <a:r>
              <a:rPr lang="en-US" dirty="0" smtClean="0"/>
              <a:t>Adds </a:t>
            </a:r>
            <a:r>
              <a:rPr lang="en-US" dirty="0">
                <a:latin typeface="Consolas"/>
                <a:cs typeface="Consolas"/>
              </a:rPr>
              <a:t>-g -O0, --memory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>
                <a:latin typeface="Consolas"/>
                <a:cs typeface="Consolas"/>
              </a:rPr>
              <a:t>,</a:t>
            </a:r>
            <a:r>
              <a:rPr lang="en-US" dirty="0"/>
              <a:t> Python modules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393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in Debug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Attach to running application in net- build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CCS to receive application output </a:t>
            </a:r>
            <a:endParaRPr lang="en-US" dirty="0" smtClean="0"/>
          </a:p>
          <a:p>
            <a:r>
              <a:rPr lang="en-US" dirty="0" smtClean="0"/>
              <a:t>Attach </a:t>
            </a:r>
            <a:r>
              <a:rPr lang="en-US" dirty="0"/>
              <a:t>to running application in other builds</a:t>
            </a:r>
          </a:p>
          <a:p>
            <a:pPr lvl="1"/>
            <a:r>
              <a:rPr lang="en-US" dirty="0" smtClean="0"/>
              <a:t>Read </a:t>
            </a:r>
            <a:r>
              <a:rPr lang="en-US" dirty="0"/>
              <a:t>the output file of the application </a:t>
            </a:r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/>
              <a:t>a new application in </a:t>
            </a:r>
            <a:r>
              <a:rPr lang="en-US" dirty="0">
                <a:latin typeface="Consolas"/>
                <a:cs typeface="Consolas"/>
              </a:rPr>
              <a:t>net</a:t>
            </a:r>
            <a:r>
              <a:rPr lang="en-US" dirty="0"/>
              <a:t>- build</a:t>
            </a:r>
          </a:p>
          <a:p>
            <a:pPr lvl="1"/>
            <a:r>
              <a:rPr lang="en-US" dirty="0" smtClean="0"/>
              <a:t>Can </a:t>
            </a:r>
            <a:r>
              <a:rPr lang="en-US" dirty="0">
                <a:latin typeface="+mn-lt"/>
                <a:cs typeface="Consolas"/>
              </a:rPr>
              <a:t>use</a:t>
            </a:r>
            <a:r>
              <a:rPr lang="en-US" dirty="0">
                <a:latin typeface="Consolas"/>
                <a:cs typeface="Consolas"/>
              </a:rPr>
              <a:t> tunnels</a:t>
            </a:r>
          </a:p>
          <a:p>
            <a:r>
              <a:rPr lang="en-US" dirty="0"/>
              <a:t>Options available also in command line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/>
              <a:t> help to see them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7209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3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4896" y="2228672"/>
            <a:ext cx="7494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Overview of Performance Enhancement Feature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256289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Quiesence</a:t>
            </a:r>
            <a:r>
              <a:rPr lang="en-US" dirty="0" smtClean="0"/>
              <a:t>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determining global termination of an application is </a:t>
            </a:r>
            <a:r>
              <a:rPr lang="en-US" dirty="0" smtClean="0"/>
              <a:t>difficult</a:t>
            </a:r>
            <a:r>
              <a:rPr lang="en-US" dirty="0"/>
              <a:t>? </a:t>
            </a:r>
            <a:endParaRPr lang="en-US" dirty="0"/>
          </a:p>
          <a:p>
            <a:r>
              <a:rPr lang="en-US" dirty="0"/>
              <a:t>Mechanism to detect completion - </a:t>
            </a:r>
            <a:r>
              <a:rPr lang="en-US" dirty="0" err="1"/>
              <a:t>Quiesence</a:t>
            </a:r>
            <a:r>
              <a:rPr lang="en-US" dirty="0"/>
              <a:t>! </a:t>
            </a:r>
            <a:endParaRPr lang="en-US" dirty="0"/>
          </a:p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, invoke </a:t>
            </a:r>
            <a:endParaRPr lang="en-US" dirty="0"/>
          </a:p>
          <a:p>
            <a:pPr marL="223838" indent="0">
              <a:buNone/>
            </a:pPr>
            <a:r>
              <a:rPr lang="en-US" i="1" dirty="0" err="1"/>
              <a:t>CkStartQD</a:t>
            </a:r>
            <a:r>
              <a:rPr lang="en-US" i="1" dirty="0"/>
              <a:t>(</a:t>
            </a:r>
            <a:r>
              <a:rPr lang="en-US" i="1" dirty="0" err="1"/>
              <a:t>CkCallback</a:t>
            </a:r>
            <a:r>
              <a:rPr lang="en-US" i="1" dirty="0"/>
              <a:t>(</a:t>
            </a:r>
            <a:r>
              <a:rPr lang="en-US" i="1" dirty="0" err="1"/>
              <a:t>CkIndex</a:t>
            </a:r>
            <a:r>
              <a:rPr lang="en-US" i="1" dirty="0"/>
              <a:t> Main::finished(), </a:t>
            </a:r>
            <a:r>
              <a:rPr lang="en-US" i="1" dirty="0" err="1"/>
              <a:t>mainProxy</a:t>
            </a:r>
            <a:r>
              <a:rPr lang="en-US" i="1" dirty="0"/>
              <a:t>)); </a:t>
            </a:r>
            <a:endParaRPr lang="en-US" i="1" dirty="0" smtClean="0"/>
          </a:p>
          <a:p>
            <a:r>
              <a:rPr lang="en-US" dirty="0" smtClean="0"/>
              <a:t>Runs </a:t>
            </a:r>
            <a:r>
              <a:rPr lang="en-US" dirty="0"/>
              <a:t>in background, waits for all outstanding messages to be </a:t>
            </a:r>
            <a:endParaRPr lang="en-US" dirty="0"/>
          </a:p>
          <a:p>
            <a:r>
              <a:rPr lang="en-US" dirty="0"/>
              <a:t>consumed.</a:t>
            </a:r>
            <a:br>
              <a:rPr lang="en-US" dirty="0"/>
            </a:br>
            <a:r>
              <a:rPr lang="en-US" dirty="0"/>
              <a:t>Invokes the callback </a:t>
            </a:r>
            <a:r>
              <a:rPr lang="en-US" dirty="0">
                <a:latin typeface="Lucida Console"/>
                <a:cs typeface="Lucida Console"/>
              </a:rPr>
              <a:t>when</a:t>
            </a:r>
            <a:r>
              <a:rPr lang="en-US" dirty="0"/>
              <a:t> </a:t>
            </a:r>
            <a:r>
              <a:rPr lang="en-US" dirty="0" err="1"/>
              <a:t>quiesence</a:t>
            </a:r>
            <a:r>
              <a:rPr lang="en-US" dirty="0"/>
              <a:t> is detected.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252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Shared Memory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Objects’ memory </a:t>
            </a:r>
            <a:r>
              <a:rPr lang="en-US" dirty="0" smtClean="0"/>
              <a:t>buffers </a:t>
            </a:r>
            <a:r>
              <a:rPr lang="en-US" dirty="0"/>
              <a:t>disjoint</a:t>
            </a:r>
          </a:p>
          <a:p>
            <a:r>
              <a:rPr lang="en-US" dirty="0"/>
              <a:t>Communication will leverage </a:t>
            </a:r>
            <a:r>
              <a:rPr lang="en-US" dirty="0" err="1"/>
              <a:t>refcounted</a:t>
            </a:r>
            <a:r>
              <a:rPr lang="en-US" dirty="0"/>
              <a:t> message pointers to avoid copying</a:t>
            </a:r>
          </a:p>
          <a:p>
            <a:r>
              <a:rPr lang="en-US" dirty="0"/>
              <a:t>Avoids packing/unpacking within node</a:t>
            </a:r>
          </a:p>
          <a:p>
            <a:r>
              <a:rPr lang="en-US" dirty="0"/>
              <a:t>Single copy of node level read only structures </a:t>
            </a:r>
            <a:endParaRPr lang="en-US" dirty="0" smtClean="0"/>
          </a:p>
          <a:p>
            <a:r>
              <a:rPr lang="en-US" dirty="0" smtClean="0"/>
              <a:t>Dedicated </a:t>
            </a:r>
            <a:r>
              <a:rPr lang="en-US" dirty="0"/>
              <a:t>thread for intra-node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0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manual.html</a:t>
            </a:r>
            <a:r>
              <a:rPr lang="en-US" sz="2100" dirty="0"/>
              <a:t> 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A.html</a:t>
            </a:r>
            <a:r>
              <a:rPr lang="en-US" sz="2100" dirty="0"/>
              <a:t> </a:t>
            </a:r>
          </a:p>
          <a:p>
            <a:pPr algn="ctr"/>
            <a:endParaRPr lang="en-US" sz="21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B537-EEC6-A84A-9C51-603D8E7685E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1853406"/>
            <a:ext cx="411480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0" y="909978"/>
            <a:ext cx="4114800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413000"/>
            <a:ext cx="3979964" cy="285002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 err="1">
                <a:latin typeface="+mn-lt"/>
              </a:rPr>
              <a:t>mainmodule</a:t>
            </a:r>
            <a:r>
              <a:rPr lang="en-US" sz="1900" dirty="0">
                <a:latin typeface="+mn-lt"/>
              </a:rPr>
              <a:t> hello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</a:t>
            </a:r>
            <a:r>
              <a:rPr lang="en-US" sz="1900" b="1" dirty="0" err="1" smtClean="0">
                <a:latin typeface="+mn-lt"/>
              </a:rPr>
              <a:t>mainchare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 {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Main(</a:t>
            </a:r>
            <a:r>
              <a:rPr lang="en-US" sz="1900" dirty="0" err="1">
                <a:latin typeface="+mn-lt"/>
              </a:rPr>
              <a:t>CkArgMsg</a:t>
            </a:r>
            <a:r>
              <a:rPr lang="en-US" sz="1900" dirty="0">
                <a:latin typeface="+mn-lt"/>
              </a:rPr>
              <a:t> ∗m);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}</a:t>
            </a:r>
            <a:r>
              <a:rPr lang="en-US" sz="1900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</a:t>
            </a:r>
            <a:r>
              <a:rPr lang="en-US" sz="1900" b="1" dirty="0" err="1" smtClean="0">
                <a:latin typeface="+mn-lt"/>
              </a:rPr>
              <a:t>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Singleton();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};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};</a:t>
            </a:r>
            <a:endParaRPr lang="en-US" sz="1900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681972" y="1469571"/>
            <a:ext cx="4004827" cy="4710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hello.decl.h</a:t>
            </a:r>
            <a:r>
              <a:rPr lang="en-US" dirty="0"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Main : </a:t>
            </a:r>
            <a:r>
              <a:rPr lang="en-US" b="1" dirty="0">
                <a:latin typeface="+mn-lt"/>
              </a:rPr>
              <a:t>public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CBase</a:t>
            </a:r>
            <a:r>
              <a:rPr lang="en-US" dirty="0">
                <a:latin typeface="+mn-lt"/>
              </a:rPr>
              <a:t> Main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CProxy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Singleton::</a:t>
            </a:r>
            <a:r>
              <a:rPr lang="en-US" dirty="0" err="1">
                <a:latin typeface="+mn-lt"/>
              </a:rPr>
              <a:t>ckNew</a:t>
            </a:r>
            <a:r>
              <a:rPr lang="en-US" dirty="0">
                <a:latin typeface="+mn-lt"/>
              </a:rPr>
              <a:t>();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Singleton : </a:t>
            </a:r>
            <a:r>
              <a:rPr lang="en-US" b="1" dirty="0">
                <a:latin typeface="+mn-lt"/>
              </a:rPr>
              <a:t>public </a:t>
            </a:r>
            <a:endParaRPr lang="en-US" b="1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CBase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ckout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&lt;&lt; ”Hello World!” &lt;&lt; </a:t>
            </a:r>
            <a:r>
              <a:rPr lang="en-US" dirty="0" err="1">
                <a:latin typeface="+mn-lt"/>
              </a:rPr>
              <a:t>endl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CkExit</a:t>
            </a:r>
            <a:r>
              <a:rPr lang="en-US" dirty="0"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hello.def.h</a:t>
            </a:r>
            <a:r>
              <a:rPr lang="en-US" dirty="0">
                <a:latin typeface="+mn-lt"/>
              </a:rPr>
              <a:t>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5537-FD01-C04E-9FE8-74F7CCF20F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applications, load patterns </a:t>
            </a:r>
            <a:r>
              <a:rPr lang="en-US" dirty="0" smtClean="0"/>
              <a:t>don’t </a:t>
            </a:r>
            <a:r>
              <a:rPr lang="en-US" dirty="0"/>
              <a:t>change much as computation progresses</a:t>
            </a:r>
          </a:p>
          <a:p>
            <a:pPr lvl="1"/>
            <a:r>
              <a:rPr lang="en-US" dirty="0" smtClean="0"/>
              <a:t>You</a:t>
            </a:r>
            <a:r>
              <a:rPr lang="en-US" dirty="0"/>
              <a:t>, the programmer, may want to control which </a:t>
            </a:r>
            <a:r>
              <a:rPr lang="en-US" dirty="0" err="1"/>
              <a:t>chare</a:t>
            </a:r>
            <a:r>
              <a:rPr lang="en-US" dirty="0"/>
              <a:t> lives on which processors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also true when load may evolve over time, but you want to control initial placement of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feature in Charm++ for this purpose is called Map Objects</a:t>
            </a:r>
          </a:p>
          <a:p>
            <a:pPr lvl="1"/>
            <a:r>
              <a:rPr lang="en-US" dirty="0" smtClean="0"/>
              <a:t>Sec</a:t>
            </a:r>
            <a:r>
              <a:rPr lang="en-US" dirty="0"/>
              <a:t>. 13.2.2 of the Charm++ manual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1162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Avoids extra copy</a:t>
            </a:r>
          </a:p>
          <a:p>
            <a:r>
              <a:rPr lang="en-US" dirty="0"/>
              <a:t>Can be custom packed</a:t>
            </a:r>
          </a:p>
          <a:p>
            <a:r>
              <a:rPr lang="en-US" dirty="0"/>
              <a:t>Reusable</a:t>
            </a:r>
          </a:p>
          <a:p>
            <a:r>
              <a:rPr lang="en-US" dirty="0"/>
              <a:t>Useful for transfer of complex data structures</a:t>
            </a:r>
          </a:p>
          <a:p>
            <a:r>
              <a:rPr lang="en-US" dirty="0"/>
              <a:t>It provides explicit control for the application over allocation, reuse, and scope</a:t>
            </a:r>
          </a:p>
          <a:p>
            <a:r>
              <a:rPr lang="en-US" dirty="0"/>
              <a:t>Encapsulates variable size quantities</a:t>
            </a:r>
          </a:p>
          <a:p>
            <a:r>
              <a:rPr lang="en-US" dirty="0"/>
              <a:t>Execution order of messages in the queue can be prioritized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3432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779435"/>
          </a:xfrm>
        </p:spPr>
        <p:txBody>
          <a:bodyPr/>
          <a:lstStyle/>
          <a:p>
            <a:r>
              <a:rPr lang="en-US" dirty="0"/>
              <a:t>Like 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PE</a:t>
            </a:r>
          </a:p>
          <a:p>
            <a:r>
              <a:rPr lang="en-US" dirty="0"/>
              <a:t>Encapsulate processor local data</a:t>
            </a:r>
          </a:p>
          <a:p>
            <a:r>
              <a:rPr lang="en-US" dirty="0"/>
              <a:t>May access the local member as a regular C++ object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.ci file,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2794000"/>
            <a:ext cx="8229600" cy="2644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dirty="0" err="1"/>
              <a:t>ExampleGroup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Interface specifications as for normal </a:t>
            </a:r>
            <a:r>
              <a:rPr lang="en-US" i="1" dirty="0" err="1"/>
              <a:t>chares</a:t>
            </a:r>
            <a:r>
              <a:rPr lang="en-US" i="1" dirty="0"/>
              <a:t>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For instance, the constructor ...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 err="1"/>
              <a:t>ExampleGroup</a:t>
            </a:r>
            <a:r>
              <a:rPr lang="en-US" dirty="0"/>
              <a:t>(parameters1);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and an entry method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someEntryMethod</a:t>
            </a:r>
            <a:r>
              <a:rPr lang="en-US" dirty="0"/>
              <a:t>(parameters2);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573059"/>
            <a:ext cx="8229600" cy="607197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smtClean="0"/>
              <a:t>difference </a:t>
            </a:r>
            <a:r>
              <a:rPr lang="en-US" dirty="0"/>
              <a:t>in .h and .C file definitions</a:t>
            </a:r>
          </a:p>
        </p:txBody>
      </p:sp>
    </p:spTree>
    <p:extLst>
      <p:ext uri="{BB962C8B-B14F-4D97-AF65-F5344CB8AC3E}">
        <p14:creationId xmlns:p14="http://schemas.microsoft.com/office/powerpoint/2010/main" val="20804760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Groups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node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non-</a:t>
            </a:r>
            <a:r>
              <a:rPr lang="en-US" dirty="0" err="1"/>
              <a:t>smp</a:t>
            </a:r>
            <a:r>
              <a:rPr lang="en-US" dirty="0"/>
              <a:t> node groups and node groups are same </a:t>
            </a:r>
            <a:endParaRPr lang="en-US" dirty="0" smtClean="0"/>
          </a:p>
          <a:p>
            <a:r>
              <a:rPr lang="en-US" dirty="0" smtClean="0"/>
              <a:t>No difference </a:t>
            </a:r>
            <a:r>
              <a:rPr lang="en-US" dirty="0"/>
              <a:t>in .h and .C</a:t>
            </a:r>
          </a:p>
          <a:p>
            <a:r>
              <a:rPr lang="en-US" dirty="0"/>
              <a:t>Creation and usage same as others</a:t>
            </a:r>
          </a:p>
          <a:p>
            <a:r>
              <a:rPr lang="en-US" dirty="0"/>
              <a:t>An entry method on a node-group member may be executed on any PE of the node</a:t>
            </a:r>
          </a:p>
          <a:p>
            <a:r>
              <a:rPr lang="en-US" dirty="0"/>
              <a:t>Concurrent execution of two entry methods of a node-group member may happen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[exclusive] </a:t>
            </a:r>
            <a:r>
              <a:rPr lang="en-US" dirty="0"/>
              <a:t>for entry methods which are unsuitable for reentrance </a:t>
            </a:r>
            <a:r>
              <a:rPr lang="en-US" dirty="0" smtClean="0"/>
              <a:t>safety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376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Method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executed using separate thread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thread has a stack, and may be suspended, for sync methods or</a:t>
            </a:r>
          </a:p>
          <a:p>
            <a:r>
              <a:rPr lang="en-US" dirty="0"/>
              <a:t>futures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set stacks size use +</a:t>
            </a:r>
            <a:r>
              <a:rPr lang="en-US" dirty="0" err="1"/>
              <a:t>stacksize</a:t>
            </a:r>
            <a:r>
              <a:rPr lang="en-US" dirty="0"/>
              <a:t> &lt; size in bytes &gt;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sync</a:t>
            </a:r>
            <a:r>
              <a:rPr lang="en-US" dirty="0" smtClean="0"/>
              <a:t> - </a:t>
            </a:r>
            <a:r>
              <a:rPr lang="en-US" dirty="0"/>
              <a:t>returns a value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inline</a:t>
            </a:r>
            <a:r>
              <a:rPr lang="en-US" dirty="0" smtClean="0"/>
              <a:t> entry </a:t>
            </a:r>
            <a:r>
              <a:rPr lang="en-US" dirty="0"/>
              <a:t>method invoked immediately if destination </a:t>
            </a:r>
            <a:r>
              <a:rPr lang="en-US" dirty="0" err="1"/>
              <a:t>chare</a:t>
            </a:r>
            <a:r>
              <a:rPr lang="en-US" dirty="0"/>
              <a:t> on same PE</a:t>
            </a:r>
          </a:p>
          <a:p>
            <a:pPr lvl="1"/>
            <a:r>
              <a:rPr lang="en-US" dirty="0" smtClean="0"/>
              <a:t>blocking </a:t>
            </a:r>
            <a:r>
              <a:rPr lang="en-US" dirty="0"/>
              <a:t>call</a:t>
            </a:r>
          </a:p>
          <a:p>
            <a:r>
              <a:rPr lang="en-US" dirty="0" err="1">
                <a:latin typeface="Lucida Console"/>
                <a:cs typeface="Lucida Console"/>
              </a:rPr>
              <a:t>reductiontarget</a:t>
            </a:r>
            <a:r>
              <a:rPr lang="en-US" dirty="0"/>
              <a:t> target of an array reduction</a:t>
            </a:r>
          </a:p>
          <a:p>
            <a:pPr lvl="1"/>
            <a:r>
              <a:rPr lang="en-US" dirty="0" smtClean="0"/>
              <a:t>Takes </a:t>
            </a:r>
            <a:r>
              <a:rPr lang="en-US" dirty="0"/>
              <a:t>parameter marshaled arguments </a:t>
            </a:r>
            <a:endParaRPr lang="en-US" dirty="0" smtClean="0"/>
          </a:p>
          <a:p>
            <a:r>
              <a:rPr lang="en-US" dirty="0" err="1" smtClean="0">
                <a:latin typeface="Lucida Console"/>
                <a:cs typeface="Lucida Console"/>
              </a:rPr>
              <a:t>notrace</a:t>
            </a:r>
            <a:r>
              <a:rPr lang="en-US" dirty="0" smtClean="0"/>
              <a:t> </a:t>
            </a:r>
            <a:r>
              <a:rPr lang="en-US" dirty="0"/>
              <a:t>not traced for projections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431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expedited</a:t>
            </a:r>
            <a:r>
              <a:rPr lang="en-US" dirty="0"/>
              <a:t> entry method skips the priority-based message queue in Charm++ runtime (for groups)</a:t>
            </a:r>
          </a:p>
          <a:p>
            <a:r>
              <a:rPr lang="en-US" dirty="0">
                <a:latin typeface="Lucida Console"/>
                <a:cs typeface="Lucida Console"/>
              </a:rPr>
              <a:t>immediate</a:t>
            </a:r>
            <a:r>
              <a:rPr lang="en-US" dirty="0"/>
              <a:t> - skips the message scheduling queue (for any </a:t>
            </a:r>
            <a:r>
              <a:rPr lang="en-US" dirty="0" err="1"/>
              <a:t>chare</a:t>
            </a:r>
            <a:r>
              <a:rPr lang="en-US" dirty="0"/>
              <a:t> array)</a:t>
            </a:r>
          </a:p>
          <a:p>
            <a:r>
              <a:rPr lang="en-US" dirty="0" err="1" smtClean="0">
                <a:latin typeface="Lucida Console"/>
                <a:cs typeface="Lucida Console"/>
              </a:rPr>
              <a:t>nokeep</a:t>
            </a:r>
            <a:r>
              <a:rPr lang="en-US" dirty="0" smtClean="0"/>
              <a:t> message </a:t>
            </a:r>
            <a:r>
              <a:rPr lang="en-US" dirty="0"/>
              <a:t>belongs to Charm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exclusive</a:t>
            </a:r>
            <a:r>
              <a:rPr lang="en-US" dirty="0" smtClean="0"/>
              <a:t> mutual </a:t>
            </a:r>
            <a:r>
              <a:rPr lang="en-US" dirty="0"/>
              <a:t>exclusion on execution of entry methods </a:t>
            </a:r>
            <a:r>
              <a:rPr lang="en-US" dirty="0" smtClean="0"/>
              <a:t>on node</a:t>
            </a:r>
            <a:r>
              <a:rPr lang="en-US" dirty="0"/>
              <a:t>-groups</a:t>
            </a:r>
          </a:p>
          <a:p>
            <a:r>
              <a:rPr lang="en-US" dirty="0">
                <a:latin typeface="Lucida Console"/>
                <a:cs typeface="Lucida Console"/>
              </a:rPr>
              <a:t>python</a:t>
            </a:r>
            <a:r>
              <a:rPr lang="en-US" dirty="0"/>
              <a:t> can be called from python scripts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3056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680046"/>
            <a:ext cx="8229600" cy="2521556"/>
          </a:xfrm>
        </p:spPr>
        <p:txBody>
          <a:bodyPr>
            <a:normAutofit/>
          </a:bodyPr>
          <a:lstStyle/>
          <a:p>
            <a:r>
              <a:rPr lang="en-US" dirty="0"/>
              <a:t>It is often convenient to define </a:t>
            </a:r>
            <a:r>
              <a:rPr lang="en-US" dirty="0" err="1"/>
              <a:t>subcollections</a:t>
            </a:r>
            <a:r>
              <a:rPr lang="en-US" dirty="0"/>
              <a:t> of elements within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Example</a:t>
            </a:r>
            <a:r>
              <a:rPr lang="en-US" dirty="0"/>
              <a:t>: rows or columns of a 2D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may wish to perform collective operations on the </a:t>
            </a:r>
            <a:r>
              <a:rPr lang="en-US" dirty="0" err="1" smtClean="0"/>
              <a:t>subcollection</a:t>
            </a:r>
            <a:endParaRPr lang="en-US" dirty="0" smtClean="0"/>
          </a:p>
          <a:p>
            <a:pPr marL="274320" lvl="1" indent="0">
              <a:buNone/>
            </a:pPr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e.g. broadcast, reduction)</a:t>
            </a:r>
          </a:p>
          <a:p>
            <a:r>
              <a:rPr lang="en-US" dirty="0"/>
              <a:t>Sections are the standard </a:t>
            </a:r>
            <a:r>
              <a:rPr lang="en-US" dirty="0" err="1"/>
              <a:t>subcollection</a:t>
            </a:r>
            <a:r>
              <a:rPr lang="en-US" dirty="0"/>
              <a:t> construct in Charm++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304355"/>
            <a:ext cx="8229600" cy="89520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 proxy =</a:t>
            </a:r>
          </a:p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helloArrayID</a:t>
            </a:r>
            <a:r>
              <a:rPr lang="en-US" dirty="0"/>
              <a:t>, 0, 9, 1, 0, 19, 2, 0, 29, 2);</a:t>
            </a:r>
          </a:p>
        </p:txBody>
      </p:sp>
    </p:spTree>
    <p:extLst>
      <p:ext uri="{BB962C8B-B14F-4D97-AF65-F5344CB8AC3E}">
        <p14:creationId xmlns:p14="http://schemas.microsoft.com/office/powerpoint/2010/main" val="78828296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Lucida Console"/>
                <a:cs typeface="Lucida Console"/>
              </a:rPr>
              <a:t>sync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46058"/>
          </a:xfrm>
        </p:spPr>
        <p:txBody>
          <a:bodyPr>
            <a:normAutofit/>
          </a:bodyPr>
          <a:lstStyle/>
          <a:p>
            <a:pPr marL="277813" indent="-182563"/>
            <a:r>
              <a:rPr lang="en-US" dirty="0"/>
              <a:t>Synchronous as opposed to asynchronous</a:t>
            </a:r>
          </a:p>
          <a:p>
            <a:pPr marL="277813" indent="-182563"/>
            <a:r>
              <a:rPr lang="en-US" dirty="0"/>
              <a:t>They return a value - always a </a:t>
            </a:r>
            <a:r>
              <a:rPr lang="en-US" dirty="0">
                <a:latin typeface="Lucida Console"/>
                <a:cs typeface="Lucida Console"/>
              </a:rPr>
              <a:t>message</a:t>
            </a:r>
            <a:r>
              <a:rPr lang="en-US" dirty="0"/>
              <a:t> type </a:t>
            </a:r>
            <a:endParaRPr lang="en-US" dirty="0" smtClean="0"/>
          </a:p>
          <a:p>
            <a:pPr marL="277813" indent="-182563"/>
            <a:r>
              <a:rPr lang="en-US" dirty="0" smtClean="0"/>
              <a:t>Other </a:t>
            </a:r>
            <a:r>
              <a:rPr lang="en-US" dirty="0"/>
              <a:t>than that, just like any other entry method:</a:t>
            </a:r>
          </a:p>
          <a:p>
            <a:pPr marL="0" indent="0">
              <a:buNone/>
            </a:pPr>
            <a:r>
              <a:rPr lang="en-US" dirty="0"/>
              <a:t>In the interface file: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9114" y="2792747"/>
            <a:ext cx="8229600" cy="55746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[</a:t>
            </a:r>
            <a:r>
              <a:rPr lang="en-US" b="1" dirty="0"/>
              <a:t>sync</a:t>
            </a:r>
            <a:r>
              <a:rPr lang="en-US" dirty="0"/>
              <a:t>] </a:t>
            </a:r>
            <a:r>
              <a:rPr lang="en-US" dirty="0" err="1"/>
              <a:t>MsgData</a:t>
            </a:r>
            <a:r>
              <a:rPr lang="en-US" dirty="0"/>
              <a:t> ∗ f(</a:t>
            </a:r>
            <a:r>
              <a:rPr lang="en-US" b="1" dirty="0"/>
              <a:t>double</a:t>
            </a:r>
            <a:r>
              <a:rPr lang="en-US" dirty="0"/>
              <a:t> A[2∗m], </a:t>
            </a:r>
            <a:r>
              <a:rPr lang="en-US" b="1" dirty="0" err="1"/>
              <a:t>int</a:t>
            </a:r>
            <a:r>
              <a:rPr lang="en-US" dirty="0"/>
              <a:t> m 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371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the C++ file: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74540" y="4120542"/>
            <a:ext cx="8229600" cy="218861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MsgData</a:t>
            </a:r>
            <a:r>
              <a:rPr lang="en-US" dirty="0"/>
              <a:t> ∗f(</a:t>
            </a:r>
            <a:r>
              <a:rPr lang="en-US" b="1" dirty="0"/>
              <a:t>double</a:t>
            </a:r>
            <a:r>
              <a:rPr lang="en-US" dirty="0"/>
              <a:t> X[], </a:t>
            </a:r>
            <a:r>
              <a:rPr lang="en-US" b="1" dirty="0" err="1"/>
              <a:t>int</a:t>
            </a:r>
            <a:r>
              <a:rPr lang="en-US" dirty="0"/>
              <a:t> size)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m </a:t>
            </a:r>
            <a:r>
              <a:rPr lang="en-US" dirty="0"/>
              <a:t>= </a:t>
            </a:r>
            <a:r>
              <a:rPr lang="en-US" b="1" dirty="0"/>
              <a:t>new </a:t>
            </a:r>
            <a:r>
              <a:rPr lang="en-US" dirty="0" err="1"/>
              <a:t>MsgData</a:t>
            </a:r>
            <a:r>
              <a:rPr lang="en-US" dirty="0"/>
              <a:t>(..);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return </a:t>
            </a:r>
            <a:r>
              <a:rPr lang="en-US" dirty="0"/>
              <a:t>m;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792311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Threaded methods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method that calls a sync method must be able to suspend:</a:t>
            </a:r>
          </a:p>
          <a:p>
            <a:pPr lvl="1"/>
            <a:r>
              <a:rPr lang="en-US" dirty="0" smtClean="0"/>
              <a:t>Needs </a:t>
            </a:r>
            <a:r>
              <a:rPr lang="en-US" dirty="0"/>
              <a:t>to be declared as a </a:t>
            </a:r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method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threaded method of a </a:t>
            </a:r>
            <a:r>
              <a:rPr lang="en-US" dirty="0" err="1"/>
              <a:t>chare</a:t>
            </a:r>
            <a:r>
              <a:rPr lang="en-US" dirty="0"/>
              <a:t> C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suspend, without blocking the processor</a:t>
            </a:r>
          </a:p>
          <a:p>
            <a:pPr lvl="2"/>
            <a:r>
              <a:rPr lang="en-US" dirty="0" smtClean="0"/>
              <a:t>Other </a:t>
            </a:r>
            <a:r>
              <a:rPr lang="en-US" dirty="0" err="1"/>
              <a:t>chares</a:t>
            </a:r>
            <a:r>
              <a:rPr lang="en-US" dirty="0"/>
              <a:t> can then be executed</a:t>
            </a:r>
          </a:p>
          <a:p>
            <a:pPr lvl="2"/>
            <a:r>
              <a:rPr lang="en-US" dirty="0" smtClean="0"/>
              <a:t>Even </a:t>
            </a:r>
            <a:r>
              <a:rPr lang="en-US" dirty="0"/>
              <a:t>other methods of </a:t>
            </a:r>
            <a:r>
              <a:rPr lang="en-US" dirty="0" err="1"/>
              <a:t>chare</a:t>
            </a:r>
            <a:r>
              <a:rPr lang="en-US" dirty="0"/>
              <a:t> C can be executed</a:t>
            </a:r>
          </a:p>
          <a:p>
            <a:r>
              <a:rPr lang="en-US" dirty="0"/>
              <a:t>Low level thread operations for advanced users: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CthThread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CthSelf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CthAwaken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CthThread</a:t>
            </a:r>
            <a:r>
              <a:rPr lang="en-US" dirty="0">
                <a:latin typeface="Consolas"/>
                <a:cs typeface="Consolas"/>
              </a:rPr>
              <a:t> t) 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CthYield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CthSuspend</a:t>
            </a:r>
            <a:r>
              <a:rPr lang="en-US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1164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229391"/>
            <a:ext cx="8229600" cy="40965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Statistics collected by Charm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1639049"/>
            <a:ext cx="8229600" cy="327858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</a:t>
            </a:r>
            <a:r>
              <a:rPr lang="en-US" dirty="0" err="1"/>
              <a:t>LDStats</a:t>
            </a:r>
            <a:r>
              <a:rPr lang="en-US" dirty="0"/>
              <a:t> { </a:t>
            </a:r>
            <a:r>
              <a:rPr lang="en-US" i="1" dirty="0"/>
              <a:t>// load balancing database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ProcStats</a:t>
            </a:r>
            <a:r>
              <a:rPr lang="en-US" dirty="0" smtClean="0"/>
              <a:t> </a:t>
            </a:r>
            <a:r>
              <a:rPr lang="en-US" dirty="0"/>
              <a:t>∗</a:t>
            </a:r>
            <a:r>
              <a:rPr lang="en-US" dirty="0" err="1"/>
              <a:t>procs</a:t>
            </a:r>
            <a:r>
              <a:rPr lang="en-US" dirty="0"/>
              <a:t>; </a:t>
            </a:r>
            <a:r>
              <a:rPr lang="en-US" i="1" dirty="0"/>
              <a:t>//statistics of PEs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count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migrateobjs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LDObjData</a:t>
            </a:r>
            <a:r>
              <a:rPr lang="en-US" dirty="0"/>
              <a:t>∗ </a:t>
            </a:r>
            <a:r>
              <a:rPr lang="en-US" dirty="0" err="1"/>
              <a:t>objData</a:t>
            </a:r>
            <a:r>
              <a:rPr lang="en-US" dirty="0"/>
              <a:t>; </a:t>
            </a:r>
            <a:r>
              <a:rPr lang="en-US" i="1" dirty="0"/>
              <a:t>//info regarding </a:t>
            </a:r>
            <a:r>
              <a:rPr lang="en-US" i="1" dirty="0" err="1"/>
              <a:t>chares</a:t>
            </a: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comm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LDCommData</a:t>
            </a:r>
            <a:r>
              <a:rPr lang="en-US" dirty="0"/>
              <a:t>∗ </a:t>
            </a:r>
            <a:r>
              <a:rPr lang="en-US" dirty="0" err="1"/>
              <a:t>commData</a:t>
            </a:r>
            <a:r>
              <a:rPr lang="en-US" dirty="0"/>
              <a:t>; </a:t>
            </a:r>
            <a:r>
              <a:rPr lang="en-US" i="1" dirty="0"/>
              <a:t>//communication information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∗from </a:t>
            </a:r>
            <a:r>
              <a:rPr lang="en-US" dirty="0" err="1"/>
              <a:t>proc</a:t>
            </a:r>
            <a:r>
              <a:rPr lang="en-US" dirty="0"/>
              <a:t>, ∗to </a:t>
            </a:r>
            <a:r>
              <a:rPr lang="en-US" dirty="0" err="1"/>
              <a:t>proc</a:t>
            </a:r>
            <a:r>
              <a:rPr lang="en-US" dirty="0"/>
              <a:t>; </a:t>
            </a:r>
            <a:r>
              <a:rPr lang="en-US" i="1" dirty="0"/>
              <a:t>//residence of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chares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4935360"/>
            <a:ext cx="8229600" cy="11366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LDStats</a:t>
            </a:r>
            <a:r>
              <a:rPr lang="en-US" dirty="0"/>
              <a:t>, </a:t>
            </a:r>
            <a:r>
              <a:rPr lang="en-US" dirty="0" err="1"/>
              <a:t>ProcArray</a:t>
            </a:r>
            <a:r>
              <a:rPr lang="en-US" dirty="0"/>
              <a:t> and </a:t>
            </a:r>
            <a:r>
              <a:rPr lang="en-US" dirty="0" err="1"/>
              <a:t>ObjGraph</a:t>
            </a:r>
            <a:r>
              <a:rPr lang="en-US" dirty="0"/>
              <a:t> for processor load and communication statistics</a:t>
            </a:r>
          </a:p>
          <a:p>
            <a:r>
              <a:rPr lang="en-US" i="1" dirty="0"/>
              <a:t>work</a:t>
            </a:r>
            <a:r>
              <a:rPr lang="en-US" dirty="0"/>
              <a:t> is the function invoked by Charm RTS to perform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333918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242" b="-7324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F59-66CD-474C-80FB-0E2B578AA75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Charm++ is a production-ready parallel programming system </a:t>
            </a:r>
            <a:endParaRPr lang="en-US" dirty="0" smtClean="0"/>
          </a:p>
          <a:p>
            <a:r>
              <a:rPr lang="en-US" dirty="0" smtClean="0"/>
              <a:t>Program </a:t>
            </a:r>
            <a:r>
              <a:rPr lang="en-US" dirty="0"/>
              <a:t>mostly in C++</a:t>
            </a:r>
          </a:p>
          <a:p>
            <a:r>
              <a:rPr lang="en-US" dirty="0"/>
              <a:t>Very powerful runtime system</a:t>
            </a:r>
          </a:p>
          <a:p>
            <a:pPr lvl="1"/>
            <a:r>
              <a:rPr lang="en-US" dirty="0" smtClean="0"/>
              <a:t>Dynamic </a:t>
            </a:r>
            <a:r>
              <a:rPr lang="en-US" dirty="0"/>
              <a:t>load balancing</a:t>
            </a:r>
          </a:p>
          <a:p>
            <a:pPr lvl="1"/>
            <a:r>
              <a:rPr lang="en-US" dirty="0" smtClean="0"/>
              <a:t>Automatic </a:t>
            </a:r>
            <a:r>
              <a:rPr lang="en-US" dirty="0"/>
              <a:t>overlap of computation and communication </a:t>
            </a:r>
            <a:endParaRPr lang="en-US" dirty="0" smtClean="0"/>
          </a:p>
          <a:p>
            <a:pPr lvl="1"/>
            <a:r>
              <a:rPr lang="en-US" dirty="0" smtClean="0"/>
              <a:t>Fault </a:t>
            </a:r>
            <a:r>
              <a:rPr lang="en-US" dirty="0"/>
              <a:t>tolerance built in</a:t>
            </a:r>
          </a:p>
          <a:p>
            <a:r>
              <a:rPr lang="en-US" dirty="0"/>
              <a:t>Topics we did not cover:</a:t>
            </a:r>
          </a:p>
          <a:p>
            <a:pPr lvl="1"/>
            <a:r>
              <a:rPr lang="en-US" dirty="0" smtClean="0"/>
              <a:t>Many different </a:t>
            </a:r>
            <a:r>
              <a:rPr lang="en-US" dirty="0"/>
              <a:t>types of load balancers </a:t>
            </a:r>
            <a:endParaRPr lang="en-US" dirty="0" smtClean="0"/>
          </a:p>
          <a:p>
            <a:pPr lvl="1"/>
            <a:r>
              <a:rPr lang="en-US" dirty="0" smtClean="0"/>
              <a:t>Threaded </a:t>
            </a:r>
            <a:r>
              <a:rPr lang="en-US" dirty="0"/>
              <a:t>methods in detail</a:t>
            </a:r>
          </a:p>
          <a:p>
            <a:pPr lvl="1"/>
            <a:r>
              <a:rPr lang="en-US" dirty="0" smtClean="0"/>
              <a:t>Futures</a:t>
            </a:r>
            <a:endParaRPr lang="en-US" dirty="0"/>
          </a:p>
          <a:p>
            <a:pPr lvl="1"/>
            <a:r>
              <a:rPr lang="en-US" dirty="0" smtClean="0"/>
              <a:t>Accelerator </a:t>
            </a:r>
            <a:r>
              <a:rPr lang="en-US" dirty="0"/>
              <a:t>support</a:t>
            </a:r>
          </a:p>
          <a:p>
            <a:pPr lvl="1"/>
            <a:r>
              <a:rPr lang="en-US" dirty="0" smtClean="0"/>
              <a:t>Topology </a:t>
            </a:r>
            <a:r>
              <a:rPr lang="en-US" dirty="0"/>
              <a:t>aware communication strategies</a:t>
            </a:r>
          </a:p>
          <a:p>
            <a:r>
              <a:rPr lang="en-US" dirty="0"/>
              <a:t>More information on </a:t>
            </a:r>
            <a:r>
              <a:rPr lang="en-US" dirty="0">
                <a:latin typeface="Consolas"/>
                <a:cs typeface="Consolas"/>
              </a:rPr>
              <a:t>http://</a:t>
            </a:r>
            <a:r>
              <a:rPr lang="en-US" dirty="0" err="1">
                <a:latin typeface="Consolas"/>
                <a:cs typeface="Consolas"/>
              </a:rPr>
              <a:t>charm.cs.illinois.edu</a:t>
            </a:r>
            <a:r>
              <a:rPr lang="en-US" dirty="0">
                <a:latin typeface="Consolas"/>
                <a:cs typeface="Consolas"/>
              </a:rPr>
              <a:t>/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net-linux-x86 64, multicore-darwin-x86 64, </a:t>
            </a:r>
            <a:r>
              <a:rPr lang="en-US" dirty="0" err="1"/>
              <a:t>pamilrts-bluegeneq</a:t>
            </a:r>
            <a:r>
              <a:rPr lang="en-US" dirty="0"/>
              <a:t> etc.</a:t>
            </a:r>
          </a:p>
          <a:p>
            <a:r>
              <a:rPr lang="en-US" dirty="0"/>
              <a:t>OPTS = –with-production, –enable-tracing,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D53F-7FBE-A64C-93CF-96420A1E526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F566-044B-7448-9BD6-90F1761B0BF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2231-87AC-6D4C-985F-023319A7D9A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4B8D-7ED3-994B-82CA-0C7CA241AA9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2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2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C7AB-79BD-7546-8695-AC7A18D717B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Stencil Computation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42782" y="2994637"/>
            <a:ext cx="8646764" cy="5464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MPI: No overlap among computation and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42782" y="5602177"/>
            <a:ext cx="8646764" cy="8776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Charm: Communication of a </a:t>
            </a:r>
            <a:r>
              <a:rPr lang="en-US" dirty="0" err="1"/>
              <a:t>chare</a:t>
            </a:r>
            <a:r>
              <a:rPr lang="en-US" dirty="0"/>
              <a:t> overlaps with computation of others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582988"/>
            <a:ext cx="8647112" cy="20193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14213" b="-14213"/>
          <a:stretch>
            <a:fillRect/>
          </a:stretch>
        </p:blipFill>
        <p:spPr>
          <a:xfrm>
            <a:off x="242888" y="909638"/>
            <a:ext cx="8647112" cy="208438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0848-78B3-3248-A0EA-E38D39173D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4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287" b="-9287"/>
          <a:stretch>
            <a:fillRect/>
          </a:stretch>
        </p:blipFill>
        <p:spPr>
          <a:xfrm>
            <a:off x="457200" y="2198688"/>
            <a:ext cx="8229600" cy="43005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8AD5-95CC-6A4A-AFBA-25C92AE8BEE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50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Sequentialization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176"/>
            <a:ext cx="8220278" cy="362274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1DF7-D282-8942-9FFE-6B96B15E5D0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A094-9275-C84D-84D4-E4C2DFD8E1D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71" b="-971"/>
          <a:stretch>
            <a:fillRect/>
          </a:stretch>
        </p:blipFill>
        <p:spPr>
          <a:xfrm>
            <a:off x="457200" y="1457325"/>
            <a:ext cx="8229600" cy="369728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5154003"/>
            <a:ext cx="822960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0730-38E4-9A4D-91E5-4BB6949294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err="1"/>
              <a:t>whereever</a:t>
            </a:r>
            <a:r>
              <a:rPr lang="en-US" dirty="0"/>
              <a:t> 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75089-F018-8D47-8011-38D5D679776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7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Benefits: load balance, communication optimizations, </a:t>
            </a:r>
            <a:r>
              <a:rPr lang="en-US" dirty="0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19AD-EE4A-E14E-B12A-28C4E0B85F4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4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347160"/>
          </a:xfrm>
        </p:spPr>
        <p:txBody>
          <a:bodyPr/>
          <a:lstStyle/>
          <a:p>
            <a:r>
              <a:rPr lang="en-US" dirty="0"/>
              <a:t>Objects connote and promote locality Message-driven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75" y="3317084"/>
            <a:ext cx="5625213" cy="29760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4F2C-2200-ED4A-9DB9-0DB4CBA2E03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300-9DFE-4346-913D-721DDA4BD2A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632"/>
            <a:ext cx="822960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Rodrigues, with Mendes and J. Panetta)</a:t>
            </a:r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110"/>
            <a:ext cx="8339780" cy="417363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300-EA66-1343-9066-E0183F0018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52" b="-1805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41" b="-17141"/>
          <a:stretch>
            <a:fillRect/>
          </a:stretch>
        </p:blipFill>
        <p:spPr/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AC39-BAC8-4C4D-91EA-75B05D74A92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8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8" r="-4138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75C1-9B79-0248-BB86-A995101BD30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5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4" r="-4134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0AA6-FDB4-7844-BBB3-16F49EC09C2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7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048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95" r="-12895"/>
          <a:stretch/>
        </p:blipFill>
        <p:spPr>
          <a:xfrm>
            <a:off x="457200" y="1958337"/>
            <a:ext cx="8229600" cy="450596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8005-8C4B-6840-B2A8-B45C31C8FC31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9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per core 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4983-29CA-804F-B0C2-861AD8815D4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mOut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57"/>
            <a:ext cx="9144000" cy="605378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E6AD-0418-2148-92AF-416EF55EE1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9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995C0-827B-264B-AC36-EDB36FEEB8B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 err="1"/>
              <a:t>Chare</a:t>
            </a:r>
            <a:r>
              <a:rPr lang="en-US" dirty="0"/>
              <a:t>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1" b="-1501"/>
          <a:stretch>
            <a:fillRect/>
          </a:stretch>
        </p:blipFill>
        <p:spPr>
          <a:xfrm>
            <a:off x="457200" y="3117850"/>
            <a:ext cx="8229600" cy="302101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AAA5-D767-4C40-91CB-82448A62D9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7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3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module that contains the </a:t>
            </a:r>
            <a:r>
              <a:rPr lang="en-US" dirty="0" err="1"/>
              <a:t>mainchare</a:t>
            </a:r>
            <a:r>
              <a:rPr lang="en-US" dirty="0"/>
              <a:t>, is declared as the </a:t>
            </a:r>
            <a:r>
              <a:rPr lang="en-US" dirty="0" err="1"/>
              <a:t>mainmodule</a:t>
            </a:r>
            <a:endParaRPr lang="en-US" dirty="0"/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dirty="0" err="1" smtClean="0">
                <a:latin typeface="Lucida Console"/>
                <a:cs typeface="Lucida Console"/>
              </a:rPr>
              <a:t>MyModule.decl.h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and </a:t>
            </a:r>
            <a:r>
              <a:rPr lang="en-US" dirty="0" err="1" smtClean="0">
                <a:latin typeface="Lucida Console"/>
                <a:cs typeface="Lucida Console"/>
              </a:rPr>
              <a:t>MyModule.def.h</a:t>
            </a: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513352"/>
            <a:ext cx="8229600" cy="1252672"/>
          </a:xfrm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/</a:t>
            </a:r>
            <a:r>
              <a:rPr lang="en-US" dirty="0"/>
              <a:t>/... </a:t>
            </a:r>
            <a:r>
              <a:rPr lang="en-US" dirty="0" err="1"/>
              <a:t>chare</a:t>
            </a:r>
            <a:r>
              <a:rPr lang="en-US" dirty="0"/>
              <a:t>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C30A-50DC-C949-89DD-4F9B44C5753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0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30291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methods,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dirty="0" err="1" smtClean="0">
                <a:latin typeface="Lucida Console"/>
                <a:cs typeface="Lucida Console"/>
              </a:rPr>
              <a:t>CBase_MyChare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212896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706763"/>
            <a:ext cx="8229600" cy="11366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868788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367289"/>
            <a:ext cx="8229600" cy="113665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implementations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BA2-41C4-FC42-AF15-6ACF50B9A47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0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9953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313820"/>
            <a:ext cx="8229600" cy="140191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(); </a:t>
            </a:r>
            <a:r>
              <a:rPr lang="en-US" i="1" dirty="0"/>
              <a:t>/∗ constructor entry method ∗/ </a:t>
            </a: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b="1" dirty="0" smtClean="0"/>
              <a:t>void </a:t>
            </a:r>
            <a:r>
              <a:rPr lang="en-US" dirty="0" smtClean="0"/>
              <a:t>foo();</a:t>
            </a:r>
          </a:p>
          <a:p>
            <a:pPr marL="0" indent="0">
              <a:buNone/>
            </a:pP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bar(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param</a:t>
            </a:r>
            <a:r>
              <a:rPr lang="en-US" dirty="0"/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63353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4790043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MyChare</a:t>
            </a:r>
            <a:r>
              <a:rPr lang="en-US" dirty="0"/>
              <a:t>() { </a:t>
            </a:r>
            <a:r>
              <a:rPr lang="en-US" i="1" dirty="0"/>
              <a:t>/∗... constructor code ...∗/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 </a:t>
            </a:r>
            <a:r>
              <a:rPr lang="en-US" i="1" dirty="0"/>
              <a:t>/∗... code to execute ...∗/ </a:t>
            </a:r>
            <a:r>
              <a:rPr lang="en-US" dirty="0"/>
              <a:t>}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  <a:r>
              <a:rPr lang="en-US" i="1" dirty="0"/>
              <a:t> /∗... code to execute ...∗/ </a:t>
            </a: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08FE-6B5C-0942-BB2E-F88C771A47EB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0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1453"/>
            <a:ext cx="8229600" cy="2496906"/>
          </a:xfrm>
        </p:spPr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r>
              <a:rPr lang="en-US" dirty="0" smtClean="0"/>
              <a:t> contains </a:t>
            </a:r>
            <a:r>
              <a:rPr lang="en-US" dirty="0" err="1">
                <a:latin typeface="Lucida Console"/>
                <a:cs typeface="Lucida Console"/>
              </a:rPr>
              <a:t>argv</a:t>
            </a:r>
            <a:r>
              <a:rPr lang="en-US" dirty="0"/>
              <a:t> and </a:t>
            </a:r>
            <a:r>
              <a:rPr lang="en-US" dirty="0" err="1">
                <a:latin typeface="Lucida Console"/>
                <a:cs typeface="Lucida Console"/>
              </a:rPr>
              <a:t>argc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B148-C837-5A4A-9177-E769F997E00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07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843246"/>
            <a:ext cx="822960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>
                <a:latin typeface="Lucida Console"/>
                <a:cs typeface="Lucida Console"/>
              </a:rPr>
              <a:t>chare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>
                <a:latin typeface="Lucida Console"/>
                <a:cs typeface="Lucida Console"/>
              </a:rPr>
              <a:t> {...}; </a:t>
            </a:r>
            <a:r>
              <a:rPr lang="en-US" dirty="0"/>
              <a:t>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723310"/>
            <a:ext cx="8229600" cy="4742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12885"/>
            <a:ext cx="8229600" cy="870971"/>
          </a:xfrm>
        </p:spPr>
        <p:txBody>
          <a:bodyPr/>
          <a:lstStyle/>
          <a:p>
            <a:r>
              <a:rPr lang="en-US" dirty="0"/>
              <a:t>To communicate with this class in the future, a proxy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506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AF201-C85D-6C40-92AB-9574263DA8D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85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dirty="0" err="1" smtClean="0">
                <a:latin typeface="Lucida Console"/>
                <a:cs typeface="Lucida Console"/>
              </a:rPr>
              <a:t>thisProxy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dirty="0">
                <a:latin typeface="Lucida Console"/>
                <a:cs typeface="Lucida Console"/>
              </a:rPr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468230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962097"/>
            <a:ext cx="8229600" cy="51658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foobar2(</a:t>
            </a:r>
            <a:r>
              <a:rPr lang="en-US" dirty="0" err="1"/>
              <a:t>CProxy</a:t>
            </a:r>
            <a:r>
              <a:rPr lang="en-US" dirty="0"/>
              <a:t> Main 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8684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034835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::foobar2(</a:t>
            </a:r>
            <a:r>
              <a:rPr lang="en-US" dirty="0" err="1"/>
              <a:t>CProxy</a:t>
            </a:r>
            <a:r>
              <a:rPr lang="en-US" dirty="0"/>
              <a:t> Main main)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main.foo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F2ED-A209-8241-96E4-43915ACF07C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80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4710"/>
            <a:ext cx="8229600" cy="430475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There is a special system call </a:t>
            </a:r>
            <a:r>
              <a:rPr lang="en-US" sz="2800" dirty="0" err="1">
                <a:latin typeface="Lucida Console"/>
                <a:cs typeface="Lucida Console"/>
              </a:rPr>
              <a:t>CkExit</a:t>
            </a:r>
            <a:r>
              <a:rPr lang="en-US" sz="2800" dirty="0">
                <a:latin typeface="Lucida Console"/>
                <a:cs typeface="Lucida Console"/>
              </a:rPr>
              <a:t>()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dirty="0">
                <a:latin typeface="Lucida Console"/>
                <a:cs typeface="Lucida Console"/>
              </a:rPr>
              <a:t>exit() </a:t>
            </a:r>
            <a:r>
              <a:rPr lang="en-US" sz="2800" dirty="0"/>
              <a:t>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dirty="0" err="1" smtClean="0">
                <a:latin typeface="Lucida Console"/>
                <a:cs typeface="Lucida Console"/>
              </a:rPr>
              <a:t>CkExit</a:t>
            </a:r>
            <a:r>
              <a:rPr lang="en-US" sz="2800" dirty="0" smtClean="0">
                <a:latin typeface="Lucida Console"/>
                <a:cs typeface="Lucida Console"/>
              </a:rPr>
              <a:t>() </a:t>
            </a:r>
            <a:r>
              <a:rPr lang="en-US" sz="2800" dirty="0" smtClean="0"/>
              <a:t>should be called when you can safely terminate the application (you may want to synchronize before calling this)</a:t>
            </a:r>
            <a:endParaRPr lang="en-US" sz="2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C7C0-37F0-2A45-A738-E90CF944817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Mira’: 786,432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  <a:p>
            <a:endParaRPr lang="en-US" sz="2400" dirty="0"/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b="1162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69878-E4FC-4B4F-8757-96654B5071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6685"/>
            <a:ext cx="8229600" cy="408389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 smtClean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 smtClean="0"/>
              <a:t>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BE08-69FE-AE47-994E-57F0205EB69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MyModule.decl.h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m-&gt;</a:t>
            </a:r>
            <a:r>
              <a:rPr lang="en-US" dirty="0" err="1" smtClean="0"/>
              <a:t>argc</a:t>
            </a:r>
            <a:r>
              <a:rPr lang="en-US" dirty="0" smtClean="0"/>
              <a:t> &gt; 1) </a:t>
            </a:r>
            <a:r>
              <a:rPr lang="en-US" dirty="0" err="1" smtClean="0"/>
              <a:t>ckout</a:t>
            </a:r>
            <a:r>
              <a:rPr lang="en-US" dirty="0" smtClean="0"/>
              <a:t> &lt;&lt; “ Hello” &lt;&lt; m-&gt;</a:t>
            </a:r>
            <a:r>
              <a:rPr lang="en-US" dirty="0" err="1" smtClean="0"/>
              <a:t>argv</a:t>
            </a:r>
            <a:r>
              <a:rPr lang="en-US" dirty="0" smtClean="0"/>
              <a:t>[1] &lt;&lt; “!!!”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double</a:t>
            </a:r>
            <a:r>
              <a:rPr lang="en-US" dirty="0" smtClean="0"/>
              <a:t> pi  = 3.1415;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CProxy_Simple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(12, pi);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Simple :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dirty="0" err="1" smtClean="0"/>
              <a:t>CBase_Simple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 smtClean="0"/>
              <a:t>: 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Hello from a simple </a:t>
            </a:r>
            <a:r>
              <a:rPr lang="en-US" dirty="0" err="1" smtClean="0"/>
              <a:t>chare</a:t>
            </a:r>
            <a:r>
              <a:rPr lang="en-US" dirty="0" smtClean="0"/>
              <a:t> running on ” &lt;&lt; </a:t>
            </a:r>
            <a:r>
              <a:rPr lang="en-US" dirty="0" err="1" smtClean="0"/>
              <a:t>CkMyPe</a:t>
            </a:r>
            <a:r>
              <a:rPr lang="en-US" dirty="0" smtClean="0"/>
              <a:t>()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Area of a circle of radius” &lt;&lt; x &lt;&lt; “ is ” &lt;&lt; y*x*x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MyModule.def.h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98192-FB6A-8E44-9727-3F11A17B21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0719"/>
            <a:ext cx="8229600" cy="22742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proxy.foo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84967"/>
            <a:ext cx="822960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Lucida Console"/>
                <a:cs typeface="Lucida Console"/>
              </a:rPr>
              <a:t>foo</a:t>
            </a:r>
            <a:r>
              <a:rPr lang="en-US" dirty="0"/>
              <a:t> and </a:t>
            </a:r>
            <a:r>
              <a:rPr lang="en-US" dirty="0">
                <a:latin typeface="Lucida Console"/>
                <a:cs typeface="Lucida Console"/>
              </a:rPr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9252-12D6-8D42-8554-44BFD68AD13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56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039236"/>
            <a:ext cx="8229600" cy="8676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 </a:t>
            </a: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(); </a:t>
            </a:r>
            <a:r>
              <a:rPr lang="en-US" dirty="0" err="1"/>
              <a:t>proxy.foo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906906"/>
            <a:ext cx="822960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3396489"/>
            <a:ext cx="8229600" cy="278376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”foo executes”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A0571-F813-ED4B-A840-104584464B5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29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94797"/>
            <a:ext cx="8229600" cy="76952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(7);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282970"/>
            <a:ext cx="8229600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282503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3961828"/>
            <a:ext cx="8229600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4478667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bar executes with 5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57200" y="5655070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</a:t>
            </a:r>
            <a:r>
              <a:rPr lang="en-US" dirty="0" smtClean="0"/>
              <a:t>7</a:t>
            </a:r>
          </a:p>
          <a:p>
            <a:pPr marL="0" indent="0">
              <a:buNone/>
            </a:pPr>
            <a:r>
              <a:rPr lang="en-US" dirty="0"/>
              <a:t>bar executes with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10B8E-8FA5-5249-B52C-2D0045AE7F6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48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391"/>
            <a:ext cx="8229600" cy="404353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7630-96F4-C348-92D0-8BA579BE92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3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8153"/>
            <a:ext cx="8229600" cy="49876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 smtClean="0"/>
              <a:t>CBase</a:t>
            </a:r>
            <a:r>
              <a:rPr lang="en-US" dirty="0" smtClean="0"/>
              <a:t>_ </a:t>
            </a:r>
            <a:r>
              <a:rPr lang="en-US" dirty="0"/>
              <a:t>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/>
              <a:t>pi = 3.1415;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Simple </a:t>
            </a:r>
            <a:r>
              <a:rPr lang="en-US" dirty="0" err="1"/>
              <a:t>sim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Simple::</a:t>
            </a:r>
            <a:r>
              <a:rPr lang="en-US" dirty="0" err="1"/>
              <a:t>ckNew</a:t>
            </a:r>
            <a:r>
              <a:rPr lang="en-US" dirty="0"/>
              <a:t>(pi);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1; </a:t>
            </a:r>
            <a:r>
              <a:rPr lang="en-US" dirty="0" err="1" smtClean="0"/>
              <a:t>i</a:t>
            </a:r>
            <a:r>
              <a:rPr lang="en-US" dirty="0" smtClean="0"/>
              <a:t>&lt; 10; </a:t>
            </a:r>
            <a:r>
              <a:rPr lang="en-US" dirty="0" err="1" smtClean="0"/>
              <a:t>i</a:t>
            </a:r>
            <a:r>
              <a:rPr lang="en-US" dirty="0" smtClean="0"/>
              <a:t>++) </a:t>
            </a:r>
            <a:r>
              <a:rPr lang="en-US" dirty="0" err="1" smtClean="0"/>
              <a:t>sim.findArea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sim.findArea</a:t>
            </a:r>
            <a:r>
              <a:rPr lang="en-US" dirty="0"/>
              <a:t>(10, </a:t>
            </a:r>
            <a:r>
              <a:rPr lang="en-US" b="1" dirty="0"/>
              <a:t>true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</a:t>
            </a:r>
            <a:r>
              <a:rPr lang="en-US" dirty="0"/>
              <a:t>Simple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Simple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float</a:t>
            </a:r>
            <a:r>
              <a:rPr lang="en-US" dirty="0" smtClean="0"/>
              <a:t> </a:t>
            </a:r>
            <a:r>
              <a:rPr lang="en-US" dirty="0"/>
              <a:t>y;</a:t>
            </a:r>
          </a:p>
          <a:p>
            <a:pPr marL="0" indent="0">
              <a:buNone/>
            </a:pPr>
            <a:r>
              <a:rPr lang="en-US" dirty="0" smtClean="0"/>
              <a:t>   Simple</a:t>
            </a:r>
            <a:r>
              <a:rPr lang="en-US" dirty="0"/>
              <a:t>(</a:t>
            </a:r>
            <a:r>
              <a:rPr lang="en-US" b="1" dirty="0"/>
              <a:t>double</a:t>
            </a:r>
            <a:r>
              <a:rPr lang="en-US" dirty="0"/>
              <a:t> pi) {</a:t>
            </a:r>
          </a:p>
          <a:p>
            <a:pPr marL="0" indent="0">
              <a:buNone/>
            </a:pPr>
            <a:r>
              <a:rPr lang="en-US" dirty="0" smtClean="0"/>
              <a:t>      y </a:t>
            </a:r>
            <a:r>
              <a:rPr lang="en-US" dirty="0"/>
              <a:t>= pi;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from a simple </a:t>
            </a:r>
            <a:r>
              <a:rPr lang="en-US" dirty="0" err="1"/>
              <a:t>chare</a:t>
            </a:r>
            <a:r>
              <a:rPr lang="en-US" dirty="0"/>
              <a:t> running on ” &lt;&lt; </a:t>
            </a:r>
            <a:r>
              <a:rPr lang="en-US" dirty="0" err="1"/>
              <a:t>CkMyPe</a:t>
            </a:r>
            <a:r>
              <a:rPr lang="en-US" dirty="0"/>
              <a:t>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r, </a:t>
            </a:r>
            <a:r>
              <a:rPr lang="en-US" b="1" dirty="0" err="1"/>
              <a:t>bool</a:t>
            </a:r>
            <a:r>
              <a:rPr lang="en-US" dirty="0"/>
              <a:t> done)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”Area of a circle of radius” &lt;&lt; r &lt;&lt; ” is ” &lt;&lt; </a:t>
            </a:r>
            <a:r>
              <a:rPr lang="en-US" dirty="0" err="1"/>
              <a:t>y∗r∗r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(done) </a:t>
            </a:r>
            <a:r>
              <a:rPr lang="en-US" dirty="0" err="1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D661-CDDA-EB4B-8920-0BA3B6EDE579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94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409469"/>
            <a:ext cx="8229600" cy="1619831"/>
          </a:xfrm>
        </p:spPr>
        <p:txBody>
          <a:bodyPr>
            <a:normAutofit fontScale="92500"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</a:t>
            </a:r>
            <a:r>
              <a:rPr lang="en-US" dirty="0" err="1" smtClean="0">
                <a:latin typeface="Consolas"/>
                <a:cs typeface="Consolas"/>
              </a:rPr>
              <a:t>pup_stl.h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/>
              <a:t>Arrays of basic data types can also be passed like this:</a:t>
            </a:r>
          </a:p>
          <a:p>
            <a:r>
              <a:rPr lang="en-US" dirty="0">
                <a:latin typeface="Consolas"/>
                <a:cs typeface="Consolas"/>
              </a:rPr>
              <a:t>.ci</a:t>
            </a:r>
            <a:r>
              <a:rPr lang="en-US" dirty="0"/>
              <a:t>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780328" y="3049954"/>
            <a:ext cx="7906471" cy="49413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dirty="0"/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75558"/>
            <a:ext cx="8229600" cy="501539"/>
          </a:xfrm>
        </p:spPr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.C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780328" y="4108067"/>
            <a:ext cx="7906472" cy="137621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b="1" dirty="0"/>
              <a:t>∗ </a:t>
            </a:r>
            <a:r>
              <a:rPr lang="en-US" dirty="0"/>
              <a:t>data) {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</a:t>
            </a:r>
            <a:r>
              <a:rPr lang="en-US" i="1" dirty="0" err="1"/>
              <a:t>foobar</a:t>
            </a:r>
            <a:r>
              <a:rPr lang="en-US" i="1" dirty="0"/>
              <a:t> code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16-8CBF-A340-ADE3-98C2EE1DC9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5D53-EC17-3240-AF13-D8433FB11D5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173"/>
            <a:ext cx="8229600" cy="2941966"/>
          </a:xfrm>
        </p:spPr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DAA8-6772-8F4F-9D43-34A061D97D6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481D-820C-BD47-8A20-F66B1E586D0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498"/>
            <a:ext cx="8229600" cy="44566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hello(</a:t>
            </a:r>
            <a:r>
              <a:rPr lang="en-US" b="1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6A7E-4EBE-6B4C-8020-5D4DC21EA2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4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5574"/>
            <a:ext cx="8229600" cy="55826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</a:t>
            </a:r>
            <a:r>
              <a:rPr lang="en-US" dirty="0" err="1"/>
              <a:t>_</a:t>
            </a:r>
            <a:r>
              <a:rPr lang="en-US" dirty="0" err="1" smtClean="0"/>
              <a:t>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</a:t>
            </a:r>
            <a:r>
              <a:rPr lang="en-US" dirty="0" err="1" smtClean="0"/>
              <a:t>CkMyPe</a:t>
            </a:r>
            <a:r>
              <a:rPr lang="en-US" dirty="0" smtClean="0"/>
              <a:t>(),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 smtClean="0"/>
              <a:t>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F91-8F6E-3346-8308-FA806A593B2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79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52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97577"/>
          </a:xfrm>
        </p:spPr>
        <p:txBody>
          <a:bodyPr/>
          <a:lstStyle/>
          <a:p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3599"/>
            <a:ext cx="8229600" cy="214982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foo(); </a:t>
            </a:r>
            <a:r>
              <a:rPr lang="en-US" i="1" dirty="0"/>
              <a:t>// constructor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b="1" dirty="0"/>
              <a:t>array </a:t>
            </a:r>
            <a:r>
              <a:rPr lang="en-US" dirty="0"/>
              <a:t>[2d] bar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/>
              <a:t>bar(); </a:t>
            </a:r>
            <a:r>
              <a:rPr lang="en-US" i="1" dirty="0"/>
              <a:t>// constructor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16838"/>
          </a:xfrm>
        </p:spPr>
        <p:txBody>
          <a:bodyPr/>
          <a:lstStyle/>
          <a:p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100265"/>
            <a:ext cx="8229600" cy="241732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foo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}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entry methods </a:t>
            </a:r>
            <a:r>
              <a:rPr lang="en-US" i="1" dirty="0" smtClean="0"/>
              <a:t>… 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; 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bar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bar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bar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bar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</a:t>
            </a: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7A0B-A97C-6941-B30D-536C43882AD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60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181714"/>
            <a:ext cx="8229600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118422"/>
            <a:ext cx="8229600" cy="13662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someMethod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foo::</a:t>
            </a:r>
            <a:r>
              <a:rPr lang="en-US" dirty="0" err="1"/>
              <a:t>ckNew</a:t>
            </a:r>
            <a:r>
              <a:rPr lang="en-US" dirty="0"/>
              <a:t>(10);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bar::</a:t>
            </a:r>
            <a:r>
              <a:rPr lang="en-US" dirty="0" err="1"/>
              <a:t>ckNew</a:t>
            </a:r>
            <a:r>
              <a:rPr lang="en-US" dirty="0"/>
              <a:t>(5, 5);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484632"/>
            <a:ext cx="8229600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96612"/>
            <a:ext cx="8229600" cy="35188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foo </a:t>
            </a:r>
            <a:r>
              <a:rPr lang="en-US" dirty="0" err="1"/>
              <a:t>myFoo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foo::</a:t>
            </a:r>
            <a:r>
              <a:rPr lang="en-US" dirty="0" err="1"/>
              <a:t>ckNew</a:t>
            </a:r>
            <a:r>
              <a:rPr lang="en-US" dirty="0"/>
              <a:t>(10)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631795"/>
            <a:ext cx="8229600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5534170"/>
            <a:ext cx="8229600" cy="35188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myFoo</a:t>
            </a:r>
            <a:r>
              <a:rPr lang="en-US" dirty="0"/>
              <a:t>[4].</a:t>
            </a:r>
            <a:r>
              <a:rPr lang="en-US" dirty="0" err="1"/>
              <a:t>invokeEntry</a:t>
            </a:r>
            <a:r>
              <a:rPr lang="en-US" dirty="0"/>
              <a:t>();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5A3E-A983-9844-9A00-7072B7AE2A15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9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thisIndex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6450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1d: </a:t>
            </a:r>
            <a:r>
              <a:rPr lang="en-US" dirty="0" err="1" smtClean="0">
                <a:solidFill>
                  <a:srgbClr val="292934"/>
                </a:solidFill>
                <a:latin typeface="Lucida Console"/>
                <a:cs typeface="Lucida Console"/>
              </a:rPr>
              <a:t>thisIndex</a:t>
            </a:r>
            <a:r>
              <a:rPr lang="en-US" i="1" dirty="0" smtClean="0">
                <a:solidFill>
                  <a:srgbClr val="292934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/>
              <a:t>returns </a:t>
            </a:r>
            <a:r>
              <a:rPr lang="en-US" dirty="0"/>
              <a:t>the index of the current </a:t>
            </a:r>
            <a:r>
              <a:rPr lang="en-US" dirty="0" err="1"/>
              <a:t>chare</a:t>
            </a:r>
            <a:r>
              <a:rPr lang="en-US" dirty="0"/>
              <a:t> array element </a:t>
            </a:r>
            <a:endParaRPr lang="en-US" dirty="0" smtClean="0"/>
          </a:p>
          <a:p>
            <a:r>
              <a:rPr lang="en-US" dirty="0" smtClean="0"/>
              <a:t>2d</a:t>
            </a:r>
            <a:r>
              <a:rPr lang="en-US" dirty="0"/>
              <a:t>: </a:t>
            </a:r>
            <a:r>
              <a:rPr lang="en-US" dirty="0" err="1" smtClean="0">
                <a:latin typeface="Lucida Console"/>
                <a:cs typeface="Lucida Console"/>
              </a:rPr>
              <a:t>thisIndex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dirty="0" err="1">
                <a:latin typeface="Lucida Console"/>
                <a:cs typeface="Lucida Console"/>
              </a:rPr>
              <a:t>thisIndex.y</a:t>
            </a:r>
            <a:r>
              <a:rPr lang="en-US" dirty="0"/>
              <a:t> returns the indices of the</a:t>
            </a:r>
          </a:p>
          <a:p>
            <a:r>
              <a:rPr lang="en-US" dirty="0"/>
              <a:t>current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.ci </a:t>
            </a:r>
            <a:r>
              <a:rPr lang="en-US" dirty="0" smtClean="0"/>
              <a:t>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555015"/>
            <a:ext cx="8229600" cy="1028412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entry </a:t>
            </a:r>
            <a:r>
              <a:rPr lang="en-US" dirty="0"/>
              <a:t>foo();</a:t>
            </a:r>
          </a:p>
          <a:p>
            <a:pPr marL="0" indent="0">
              <a:buNone/>
            </a:pP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440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.C </a:t>
            </a:r>
            <a:r>
              <a:rPr lang="en-US" sz="2000" dirty="0" smtClean="0"/>
              <a:t>file: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18399"/>
            <a:ext cx="8229600" cy="16118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foo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/>
              <a:t>(”array index = %d”, 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14C7-2A23-9748-992F-12DCDAF6236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84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hello(</a:t>
            </a:r>
            <a:r>
              <a:rPr lang="en-US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b="1" dirty="0" smtClean="0"/>
              <a:t>      entry</a:t>
            </a:r>
            <a:r>
              <a:rPr lang="en-US" dirty="0" smtClean="0"/>
              <a:t> </a:t>
            </a:r>
            <a:r>
              <a:rPr lang="en-US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04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472"/>
            <a:ext cx="8229600" cy="55367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CProxy_hello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CkMyPe90,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3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62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knows how to ‘find’ objects </a:t>
            </a:r>
            <a:r>
              <a:rPr lang="en-US" dirty="0" smtClean="0"/>
              <a:t>efficiently:          (</a:t>
            </a:r>
            <a:r>
              <a:rPr lang="en-US" i="1" dirty="0" smtClean="0"/>
              <a:t>collection</a:t>
            </a:r>
            <a:r>
              <a:rPr lang="en-US" dirty="0" smtClean="0"/>
              <a:t>, </a:t>
            </a:r>
            <a:r>
              <a:rPr lang="en-US" i="1" dirty="0" smtClean="0"/>
              <a:t>index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processor</a:t>
            </a:r>
            <a:endParaRPr lang="en-US" dirty="0" smtClean="0"/>
          </a:p>
          <a:p>
            <a:r>
              <a:rPr lang="en-US" dirty="0"/>
              <a:t>Applications can specify a mapping, or use simple runtime-provided</a:t>
            </a:r>
          </a:p>
          <a:p>
            <a:r>
              <a:rPr lang="en-US" dirty="0"/>
              <a:t>options (e.g. blocked, round-robin) Distribution can be static, or dynamic!</a:t>
            </a:r>
          </a:p>
          <a:p>
            <a:r>
              <a:rPr lang="en-US" dirty="0"/>
              <a:t>Key abstraction: application logic doesn’t change, even though performance might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r>
              <a:rPr lang="en-US" dirty="0"/>
              <a:t>Library</a:t>
            </a:r>
          </a:p>
          <a:p>
            <a:r>
              <a:rPr lang="en-US" dirty="0"/>
              <a:t>Communication primitives</a:t>
            </a:r>
          </a:p>
          <a:p>
            <a:r>
              <a:rPr lang="en-US" dirty="0"/>
              <a:t>MPI does not directly support automated resource management (e.g. load balancing, fault tolerance,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E3A6-73AF-3C4A-BF08-3ECAB60FC97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develop and test logic in objects separately from their distribution Separation in time: make it work, then make it fast</a:t>
            </a:r>
          </a:p>
          <a:p>
            <a:r>
              <a:rPr lang="en-US" dirty="0"/>
              <a:t>Division of labor: domain specialist writes object code, </a:t>
            </a:r>
            <a:r>
              <a:rPr lang="en-US" dirty="0" err="1"/>
              <a:t>computationalist</a:t>
            </a:r>
            <a:r>
              <a:rPr lang="en-US" dirty="0"/>
              <a:t> writes mapping</a:t>
            </a:r>
          </a:p>
          <a:p>
            <a:r>
              <a:rPr lang="en-US" dirty="0"/>
              <a:t>Portability: </a:t>
            </a:r>
            <a:r>
              <a:rPr lang="en-US" dirty="0" smtClean="0"/>
              <a:t>different </a:t>
            </a:r>
            <a:r>
              <a:rPr lang="en-US" dirty="0"/>
              <a:t>mappings for </a:t>
            </a:r>
            <a:r>
              <a:rPr lang="en-US" dirty="0" err="1" smtClean="0"/>
              <a:t>dfferent</a:t>
            </a:r>
            <a:r>
              <a:rPr lang="en-US" dirty="0" smtClean="0"/>
              <a:t> </a:t>
            </a:r>
            <a:r>
              <a:rPr lang="en-US" dirty="0"/>
              <a:t>systems, scales, or configurations</a:t>
            </a:r>
          </a:p>
          <a:p>
            <a:r>
              <a:rPr lang="en-US" dirty="0"/>
              <a:t>Shared progress: improved mapping techniques can benefit existing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4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pic>
        <p:nvPicPr>
          <p:cNvPr id="7" name="Content Placeholder 6" descr="elements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0" b="-406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50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Collective Communication Operations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325503"/>
          </a:xfrm>
        </p:spPr>
        <p:txBody>
          <a:bodyPr>
            <a:normAutofit/>
          </a:bodyPr>
          <a:lstStyle/>
          <a:p>
            <a:r>
              <a:rPr lang="en-US" dirty="0"/>
              <a:t>Point-to-point operations involve only two objects</a:t>
            </a:r>
          </a:p>
          <a:p>
            <a:r>
              <a:rPr lang="en-US" dirty="0"/>
              <a:t>Collective operations that involve a collection of objects </a:t>
            </a:r>
            <a:endParaRPr lang="en-US" dirty="0" smtClean="0"/>
          </a:p>
          <a:p>
            <a:r>
              <a:rPr lang="en-US" dirty="0" smtClean="0"/>
              <a:t>Broadcast</a:t>
            </a:r>
            <a:r>
              <a:rPr lang="en-US" dirty="0"/>
              <a:t>: calls a method in each object of the array </a:t>
            </a:r>
            <a:endParaRPr lang="en-US" dirty="0" smtClean="0"/>
          </a:p>
          <a:p>
            <a:r>
              <a:rPr lang="en-US" dirty="0" smtClean="0"/>
              <a:t>Reduction</a:t>
            </a:r>
            <a:r>
              <a:rPr lang="en-US" dirty="0"/>
              <a:t>: collects a contribution from each object of the array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spanning tree is used to send/receive data</a:t>
            </a:r>
          </a:p>
        </p:txBody>
      </p:sp>
      <p:pic>
        <p:nvPicPr>
          <p:cNvPr id="10" name="Content Placeholder 9" descr="spanningTree.pdf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20" r="-21720"/>
          <a:stretch>
            <a:fillRect/>
          </a:stretch>
        </p:blipFill>
        <p:spPr>
          <a:xfrm>
            <a:off x="457200" y="3235325"/>
            <a:ext cx="8229600" cy="2944813"/>
          </a:xfrm>
        </p:spPr>
      </p:pic>
    </p:spTree>
    <p:extLst>
      <p:ext uri="{BB962C8B-B14F-4D97-AF65-F5344CB8AC3E}">
        <p14:creationId xmlns:p14="http://schemas.microsoft.com/office/powerpoint/2010/main" val="14472786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13334"/>
          </a:xfrm>
        </p:spPr>
        <p:txBody>
          <a:bodyPr>
            <a:normAutofit/>
          </a:bodyPr>
          <a:lstStyle/>
          <a:p>
            <a:r>
              <a:rPr lang="en-US" dirty="0"/>
              <a:t>A message to each object in a collection</a:t>
            </a:r>
          </a:p>
          <a:p>
            <a:r>
              <a:rPr lang="en-US" dirty="0"/>
              <a:t>The </a:t>
            </a:r>
            <a:r>
              <a:rPr lang="en-US" dirty="0" err="1"/>
              <a:t>chare</a:t>
            </a:r>
            <a:r>
              <a:rPr lang="en-US" dirty="0"/>
              <a:t> array proxy object is used to perform a broadcast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looks like a function call to the proxy object</a:t>
            </a:r>
          </a:p>
          <a:p>
            <a:r>
              <a:rPr lang="en-US" dirty="0"/>
              <a:t>From the main </a:t>
            </a:r>
            <a:r>
              <a:rPr lang="en-US" dirty="0" err="1"/>
              <a:t>chare</a:t>
            </a:r>
            <a:r>
              <a:rPr lang="en-US" dirty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734426" y="2783300"/>
            <a:ext cx="7952373" cy="90388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Hello </a:t>
            </a:r>
            <a:r>
              <a:rPr lang="en-US" dirty="0" err="1"/>
              <a:t>helloArray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helloArraySize</a:t>
            </a:r>
            <a:r>
              <a:rPr lang="en-US" dirty="0"/>
              <a:t>); </a:t>
            </a:r>
            <a:r>
              <a:rPr lang="en-US" dirty="0" err="1"/>
              <a:t>helloArray.foo</a:t>
            </a:r>
            <a:r>
              <a:rPr lang="en-US" dirty="0"/>
              <a:t>();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87180"/>
            <a:ext cx="8229600" cy="535481"/>
          </a:xfrm>
        </p:spPr>
        <p:txBody>
          <a:bodyPr/>
          <a:lstStyle/>
          <a:p>
            <a:r>
              <a:rPr lang="en-US" dirty="0"/>
              <a:t>From a </a:t>
            </a:r>
            <a:r>
              <a:rPr lang="en-US" dirty="0" err="1"/>
              <a:t>chare</a:t>
            </a:r>
            <a:r>
              <a:rPr lang="en-US" dirty="0"/>
              <a:t> array element that is a member of the same array: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734426" y="4222662"/>
            <a:ext cx="7952374" cy="56608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thisProxy.foo</a:t>
            </a:r>
            <a:r>
              <a:rPr lang="en-US" dirty="0"/>
              <a:t>()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4788744"/>
            <a:ext cx="8229600" cy="53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 that has a proxy p to the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734426" y="5324225"/>
            <a:ext cx="7952374" cy="56608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p.foo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69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a set of values: </a:t>
            </a:r>
            <a:r>
              <a:rPr lang="en-US" dirty="0">
                <a:latin typeface="Consolas"/>
                <a:cs typeface="Consolas"/>
              </a:rPr>
              <a:t>sum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max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aggregate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Usually </a:t>
            </a:r>
            <a:r>
              <a:rPr lang="en-US" dirty="0"/>
              <a:t>reduces the set of values to a single value </a:t>
            </a:r>
            <a:endParaRPr lang="en-US" dirty="0" smtClean="0"/>
          </a:p>
          <a:p>
            <a:r>
              <a:rPr lang="en-US" dirty="0" smtClean="0"/>
              <a:t>Combination </a:t>
            </a:r>
            <a:r>
              <a:rPr lang="en-US" dirty="0"/>
              <a:t>of values requires an operator</a:t>
            </a:r>
          </a:p>
          <a:p>
            <a:r>
              <a:rPr lang="en-US" dirty="0"/>
              <a:t>The operator must be commutative and associative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object calls </a:t>
            </a:r>
            <a:r>
              <a:rPr lang="en-US" dirty="0">
                <a:latin typeface="Lucida Console"/>
                <a:cs typeface="Lucida Console"/>
              </a:rPr>
              <a:t>contribute</a:t>
            </a:r>
            <a:r>
              <a:rPr lang="en-US" dirty="0"/>
              <a:t> in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8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reduction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</a:t>
            </a:r>
            <a:r>
              <a:rPr lang="en-US" dirty="0"/>
              <a:t> done(</a:t>
            </a:r>
            <a:r>
              <a:rPr lang="en-US" b="1" dirty="0" err="1"/>
              <a:t>int</a:t>
            </a:r>
            <a:r>
              <a:rPr lang="en-US" dirty="0"/>
              <a:t> value);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Elem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Elem(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39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483936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reduction.decl.h</a:t>
            </a:r>
            <a:r>
              <a:rPr lang="en-US" sz="1050" dirty="0"/>
              <a:t>”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 err="1" smtClean="0"/>
              <a:t>const</a:t>
            </a:r>
            <a:r>
              <a:rPr lang="en-US" sz="1050" b="1" dirty="0" smtClean="0"/>
              <a:t> 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 err="1"/>
              <a:t>numElements</a:t>
            </a:r>
            <a:r>
              <a:rPr lang="en-US" sz="1050" dirty="0"/>
              <a:t> = 49; </a:t>
            </a:r>
            <a:endParaRPr lang="en-US" sz="1050" dirty="0"/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class </a:t>
            </a:r>
            <a:r>
              <a:rPr lang="en-US" sz="1050" dirty="0"/>
              <a:t>Main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Main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Main</a:t>
            </a:r>
            <a:r>
              <a:rPr lang="en-US" sz="1050" dirty="0"/>
              <a:t>(</a:t>
            </a:r>
            <a:r>
              <a:rPr lang="en-US" sz="1050" dirty="0" err="1"/>
              <a:t>CkArgMsg</a:t>
            </a:r>
            <a:r>
              <a:rPr lang="en-US" sz="1050" dirty="0"/>
              <a:t>∗ </a:t>
            </a:r>
            <a:r>
              <a:rPr lang="en-US" sz="1050" dirty="0" err="1"/>
              <a:t>msg</a:t>
            </a:r>
            <a:r>
              <a:rPr lang="en-US" sz="1050" dirty="0"/>
              <a:t>) { </a:t>
            </a:r>
            <a:r>
              <a:rPr lang="en-US" sz="1050" dirty="0" err="1"/>
              <a:t>CProxy</a:t>
            </a:r>
            <a:r>
              <a:rPr lang="en-US" sz="1050" dirty="0"/>
              <a:t> Elem::</a:t>
            </a:r>
            <a:r>
              <a:rPr lang="en-US" sz="1050" dirty="0" err="1"/>
              <a:t>ckNew</a:t>
            </a:r>
            <a:r>
              <a:rPr lang="en-US" sz="1050" dirty="0"/>
              <a:t>(</a:t>
            </a:r>
            <a:r>
              <a:rPr lang="en-US" sz="1050" dirty="0" err="1"/>
              <a:t>thisProxy</a:t>
            </a:r>
            <a:r>
              <a:rPr lang="en-US" sz="1050" dirty="0"/>
              <a:t>, </a:t>
            </a:r>
            <a:r>
              <a:rPr lang="en-US" sz="1050" dirty="0" err="1"/>
              <a:t>numElements</a:t>
            </a:r>
            <a:r>
              <a:rPr lang="en-US" sz="1050" dirty="0"/>
              <a:t>);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b="1" dirty="0" smtClean="0"/>
              <a:t>void </a:t>
            </a:r>
            <a:r>
              <a:rPr lang="en-US" sz="1050" dirty="0"/>
              <a:t>done(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/>
              <a:t>value) {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   </a:t>
            </a:r>
            <a:r>
              <a:rPr lang="en-US" sz="1050" dirty="0" err="1" smtClean="0"/>
              <a:t>CkAssert</a:t>
            </a:r>
            <a:r>
              <a:rPr lang="en-US" sz="1050" dirty="0"/>
              <a:t>(value == </a:t>
            </a:r>
            <a:r>
              <a:rPr lang="en-US" sz="1050" dirty="0" err="1"/>
              <a:t>numElements</a:t>
            </a:r>
            <a:r>
              <a:rPr lang="en-US" sz="1050" dirty="0"/>
              <a:t> ∗ (</a:t>
            </a:r>
            <a:r>
              <a:rPr lang="en-US" sz="1050" dirty="0" err="1"/>
              <a:t>numElements</a:t>
            </a:r>
            <a:r>
              <a:rPr lang="en-US" sz="1050" dirty="0"/>
              <a:t> 1) / 2);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</a:t>
            </a:r>
            <a:r>
              <a:rPr lang="en-US" sz="1050" dirty="0" err="1" smtClean="0"/>
              <a:t>CkPrintf</a:t>
            </a:r>
            <a:r>
              <a:rPr lang="en-US" sz="1050" dirty="0"/>
              <a:t>(”value: %d\n”, value);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CkExit</a:t>
            </a:r>
            <a:r>
              <a:rPr lang="en-US" sz="1050" dirty="0"/>
              <a:t>();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};</a:t>
            </a:r>
          </a:p>
          <a:p>
            <a:pPr marL="0" indent="0">
              <a:buNone/>
            </a:pPr>
            <a:r>
              <a:rPr lang="en-US" sz="1050" dirty="0" smtClean="0"/>
              <a:t>};</a:t>
            </a:r>
          </a:p>
          <a:p>
            <a:pPr marL="0" indent="0">
              <a:buNone/>
            </a:pP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class </a:t>
            </a:r>
            <a:r>
              <a:rPr lang="en-US" sz="1050" dirty="0"/>
              <a:t>Elem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Elem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CProxy</a:t>
            </a:r>
            <a:r>
              <a:rPr lang="en-US" sz="1050" dirty="0"/>
              <a:t> Main </a:t>
            </a:r>
            <a:r>
              <a:rPr lang="en-US" sz="1050" dirty="0" err="1"/>
              <a:t>mProxy</a:t>
            </a:r>
            <a:r>
              <a:rPr lang="en-US" sz="1050" dirty="0"/>
              <a:t>) {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b="1" dirty="0" err="1" smtClean="0"/>
              <a:t>int</a:t>
            </a:r>
            <a:r>
              <a:rPr lang="en-US" sz="1050" b="1" dirty="0" smtClean="0"/>
              <a:t> </a:t>
            </a:r>
            <a:r>
              <a:rPr lang="en-US" sz="1050" dirty="0" err="1"/>
              <a:t>val</a:t>
            </a:r>
            <a:r>
              <a:rPr lang="en-US" sz="1050" dirty="0"/>
              <a:t> = </a:t>
            </a:r>
            <a:r>
              <a:rPr lang="en-US" sz="1050" dirty="0" err="1"/>
              <a:t>thisIndex</a:t>
            </a:r>
            <a:r>
              <a:rPr lang="en-US" sz="1050" dirty="0"/>
              <a:t>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CkCallback</a:t>
            </a:r>
            <a:r>
              <a:rPr lang="en-US" sz="1050" dirty="0" smtClean="0"/>
              <a:t> </a:t>
            </a:r>
            <a:r>
              <a:rPr lang="en-US" sz="1050" dirty="0" err="1"/>
              <a:t>cb</a:t>
            </a:r>
            <a:r>
              <a:rPr lang="en-US" sz="1050" dirty="0"/>
              <a:t>(</a:t>
            </a:r>
            <a:r>
              <a:rPr lang="en-US" sz="1050" dirty="0" err="1"/>
              <a:t>CkReductionTarget</a:t>
            </a:r>
            <a:r>
              <a:rPr lang="en-US" sz="1050" dirty="0"/>
              <a:t>(Main, done), </a:t>
            </a:r>
            <a:r>
              <a:rPr lang="en-US" sz="1050" dirty="0" err="1"/>
              <a:t>mProxy</a:t>
            </a:r>
            <a:r>
              <a:rPr lang="en-US" sz="1050" dirty="0"/>
              <a:t>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contribute</a:t>
            </a:r>
            <a:r>
              <a:rPr lang="en-US" sz="1050" dirty="0"/>
              <a:t>(</a:t>
            </a:r>
            <a:r>
              <a:rPr lang="en-US" sz="1050" dirty="0" err="1"/>
              <a:t>sizeof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), &amp;</a:t>
            </a:r>
            <a:r>
              <a:rPr lang="en-US" sz="1050" dirty="0" err="1"/>
              <a:t>val</a:t>
            </a:r>
            <a:r>
              <a:rPr lang="en-US" sz="1050" dirty="0"/>
              <a:t>, </a:t>
            </a:r>
            <a:r>
              <a:rPr lang="en-US" sz="1050" dirty="0" err="1"/>
              <a:t>CkReduction</a:t>
            </a:r>
            <a:r>
              <a:rPr lang="en-US" sz="1050" dirty="0"/>
              <a:t>::sum </a:t>
            </a:r>
            <a:r>
              <a:rPr lang="en-US" sz="1050" dirty="0" err="1"/>
              <a:t>int</a:t>
            </a:r>
            <a:r>
              <a:rPr lang="en-US" sz="1050" dirty="0"/>
              <a:t>, </a:t>
            </a:r>
            <a:r>
              <a:rPr lang="en-US" sz="1050" dirty="0" err="1"/>
              <a:t>cb</a:t>
            </a:r>
            <a:r>
              <a:rPr lang="en-US" sz="1050" dirty="0"/>
              <a:t>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CkMigrateMessage</a:t>
            </a:r>
            <a:r>
              <a:rPr lang="en-US" sz="1050" dirty="0"/>
              <a:t>∗) {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}</a:t>
            </a:r>
            <a:r>
              <a:rPr lang="en-US" sz="1050" dirty="0"/>
              <a:t>;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reduction.def.h</a:t>
            </a:r>
            <a:r>
              <a:rPr lang="en-US" sz="1050" dirty="0"/>
              <a:t>” </a:t>
            </a:r>
            <a:endParaRPr lang="en-US" sz="105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5749345"/>
            <a:ext cx="8229600" cy="2786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6028002"/>
            <a:ext cx="8229600" cy="47304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value: 1176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Program </a:t>
            </a:r>
            <a:r>
              <a:rPr lang="en-US" dirty="0"/>
              <a:t>finished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858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Parallelism with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recursively creates </a:t>
            </a:r>
            <a:r>
              <a:rPr lang="en-US" i="1" dirty="0"/>
              <a:t>n</a:t>
            </a:r>
            <a:r>
              <a:rPr lang="en-US" dirty="0"/>
              <a:t> objects that divide the problem into </a:t>
            </a:r>
            <a:r>
              <a:rPr lang="en-US" dirty="0" err="1"/>
              <a:t>subproblems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t then waits for all </a:t>
            </a:r>
            <a:r>
              <a:rPr lang="en-US" i="1" dirty="0"/>
              <a:t>n</a:t>
            </a:r>
            <a:r>
              <a:rPr lang="en-US" dirty="0"/>
              <a:t> objects to finish and then may ‘combine’ the responses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some point the recursion stops (at the bottom of the tree), and some sequential kernel is executed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the result is propagated upward in the tree recursively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err="1"/>
              <a:t>fibonacci</a:t>
            </a:r>
            <a:r>
              <a:rPr lang="en-US" dirty="0"/>
              <a:t>, quick sort, . .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7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>
                <a:latin typeface="Lucida Console"/>
                <a:cs typeface="Lucida Console"/>
              </a:rPr>
              <a:t>Fib </a:t>
            </a:r>
            <a:r>
              <a:rPr lang="en-US" dirty="0"/>
              <a:t>object is a task that performs one of two actions: </a:t>
            </a:r>
            <a:endParaRPr lang="en-US" dirty="0"/>
          </a:p>
          <a:p>
            <a:pPr lvl="1"/>
            <a:r>
              <a:rPr lang="en-US" dirty="0" smtClean="0"/>
              <a:t>Creates </a:t>
            </a:r>
            <a:r>
              <a:rPr lang="en-US" dirty="0"/>
              <a:t>two new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/>
              <a:t> objects to compute </a:t>
            </a:r>
            <a:r>
              <a:rPr lang="en-US" i="1" dirty="0" smtClean="0"/>
              <a:t>fib</a:t>
            </a:r>
            <a:r>
              <a:rPr lang="en-US" i="1" dirty="0"/>
              <a:t>(n 1) </a:t>
            </a:r>
            <a:r>
              <a:rPr lang="en-US" dirty="0"/>
              <a:t>and </a:t>
            </a:r>
            <a:r>
              <a:rPr lang="en-US" i="1" dirty="0" smtClean="0"/>
              <a:t>fib</a:t>
            </a:r>
            <a:r>
              <a:rPr lang="en-US" i="1" dirty="0"/>
              <a:t>(n 2) </a:t>
            </a:r>
            <a:r>
              <a:rPr lang="en-US" dirty="0"/>
              <a:t>and then waits for the response, adding up the two responses when they arrive </a:t>
            </a:r>
            <a:endParaRPr lang="en-US" dirty="0"/>
          </a:p>
          <a:p>
            <a:pPr lvl="2"/>
            <a:r>
              <a:rPr lang="en-US" dirty="0" smtClean="0"/>
              <a:t>After </a:t>
            </a:r>
            <a:r>
              <a:rPr lang="en-US" dirty="0"/>
              <a:t>both arrive, sends a response message with the result to the parent object </a:t>
            </a:r>
            <a:endParaRPr lang="en-US" dirty="0"/>
          </a:p>
          <a:p>
            <a:pPr lvl="2"/>
            <a:r>
              <a:rPr lang="en-US" dirty="0" smtClean="0"/>
              <a:t>Or </a:t>
            </a:r>
            <a:r>
              <a:rPr lang="en-US" dirty="0"/>
              <a:t>prints the value and exits if it is the </a:t>
            </a:r>
            <a:r>
              <a:rPr lang="en-US" dirty="0" smtClean="0"/>
              <a:t>root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i="1" dirty="0"/>
              <a:t>n</a:t>
            </a:r>
            <a:r>
              <a:rPr lang="en-US" dirty="0"/>
              <a:t> = 1 </a:t>
            </a:r>
            <a:r>
              <a:rPr lang="en-US" dirty="0" smtClean="0"/>
              <a:t>or </a:t>
            </a:r>
            <a:r>
              <a:rPr lang="en-US" i="1" dirty="0"/>
              <a:t>n</a:t>
            </a:r>
            <a:r>
              <a:rPr lang="en-US" dirty="0"/>
              <a:t> = 0 (passed down from the parent) it sends a response </a:t>
            </a:r>
            <a:r>
              <a:rPr lang="en-US" dirty="0" smtClean="0"/>
              <a:t>message </a:t>
            </a:r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back to the parent object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8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23977"/>
            <a:ext cx="914400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100" baseline="30000" dirty="0">
                <a:latin typeface="Times New Roman"/>
                <a:cs typeface="Times New Roman"/>
              </a:rPr>
              <a:t>Charm++ builds upon a proven approach: objects</a:t>
            </a:r>
            <a:endParaRPr lang="en-US" sz="510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6445-942B-3D4F-9A75-1806446203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2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Execution</a:t>
            </a:r>
            <a:endParaRPr lang="en-US" dirty="0"/>
          </a:p>
        </p:txBody>
      </p:sp>
      <p:pic>
        <p:nvPicPr>
          <p:cNvPr id="7" name="Content Placeholder 6" descr="tree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5" b="-2115"/>
          <a:stretch>
            <a:fillRect/>
          </a:stretch>
        </p:blipFill>
        <p:spPr>
          <a:xfrm>
            <a:off x="0" y="678666"/>
            <a:ext cx="9151974" cy="58223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8" name="Picture 7" descr="tre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1"/>
            <a:ext cx="9144000" cy="5581227"/>
          </a:xfrm>
          <a:prstGeom prst="rect">
            <a:avLst/>
          </a:prstGeom>
        </p:spPr>
      </p:pic>
      <p:pic>
        <p:nvPicPr>
          <p:cNvPr id="9" name="Picture 8" descr="tre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0" name="Picture 9" descr="tree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1" name="Picture 10" descr="tree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2" name="Picture 11" descr="tree6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4" name="Picture 13" descr="tree7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1889"/>
            <a:ext cx="9144001" cy="5581227"/>
          </a:xfrm>
          <a:prstGeom prst="rect">
            <a:avLst/>
          </a:prstGeom>
        </p:spPr>
      </p:pic>
      <p:pic>
        <p:nvPicPr>
          <p:cNvPr id="15" name="Picture 14" descr="tree8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6" name="Picture 15" descr="tree9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7" name="Picture 16" descr="tree10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8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3D84-F1D7-9848-A849-D0882C7D6C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00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Overdecomposing</a:t>
            </a:r>
            <a:r>
              <a:rPr lang="en-US" sz="3600" dirty="0" smtClean="0"/>
              <a:t> Your Application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684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Object-based Over-decomposition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programmer decompose computation into objects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units, data-units, composites</a:t>
            </a:r>
          </a:p>
          <a:p>
            <a:r>
              <a:rPr lang="en-US" dirty="0"/>
              <a:t>Let an intelligent runtime system assign objects to processors</a:t>
            </a:r>
          </a:p>
          <a:p>
            <a:pPr lvl="1"/>
            <a:r>
              <a:rPr lang="en-US" dirty="0" smtClean="0"/>
              <a:t>RTS </a:t>
            </a:r>
            <a:r>
              <a:rPr lang="en-US" dirty="0"/>
              <a:t>can change this assignment (mapping) during execution</a:t>
            </a:r>
          </a:p>
          <a:p>
            <a:pPr lvl="1"/>
            <a:r>
              <a:rPr lang="en-US" dirty="0" smtClean="0"/>
              <a:t>Locality </a:t>
            </a:r>
            <a:r>
              <a:rPr lang="en-US" dirty="0"/>
              <a:t>of data references is a critical attribute for performance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parallel object can access only its own data</a:t>
            </a:r>
          </a:p>
          <a:p>
            <a:pPr lvl="1"/>
            <a:r>
              <a:rPr lang="en-US" dirty="0" smtClean="0"/>
              <a:t>Asynchronous </a:t>
            </a:r>
            <a:r>
              <a:rPr lang="en-US" dirty="0"/>
              <a:t>method invocation for accessing other objects data </a:t>
            </a:r>
            <a:endParaRPr lang="en-US" dirty="0" smtClean="0"/>
          </a:p>
          <a:p>
            <a:pPr lvl="1"/>
            <a:r>
              <a:rPr lang="en-US" dirty="0" smtClean="0"/>
              <a:t>RTS </a:t>
            </a:r>
            <a:r>
              <a:rPr lang="en-US" dirty="0"/>
              <a:t>can schedule work whose dependencies have been satisfied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78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Amdahls</a:t>
            </a:r>
            <a:r>
              <a:rPr lang="en-US" dirty="0"/>
              <a:t> Law and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“law”: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program has </a:t>
            </a:r>
            <a:r>
              <a:rPr lang="en-US" i="1" dirty="0"/>
              <a:t>K%</a:t>
            </a:r>
            <a:r>
              <a:rPr lang="en-US" dirty="0"/>
              <a:t> sequential section, then speedup is limited </a:t>
            </a:r>
            <a:r>
              <a:rPr lang="en-US" dirty="0" smtClean="0"/>
              <a:t>to     .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rest of the program is parallelized completely </a:t>
            </a:r>
            <a:endParaRPr lang="en-US" dirty="0" smtClean="0"/>
          </a:p>
          <a:p>
            <a:r>
              <a:rPr lang="en-US" dirty="0" err="1" smtClean="0"/>
              <a:t>Grainsize</a:t>
            </a:r>
            <a:r>
              <a:rPr lang="en-US" dirty="0" smtClean="0"/>
              <a:t>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any individual piece of work is </a:t>
            </a:r>
            <a:r>
              <a:rPr lang="en-US" i="1" dirty="0"/>
              <a:t>&gt; K </a:t>
            </a:r>
            <a:r>
              <a:rPr lang="en-US" dirty="0"/>
              <a:t>time units, and the sequential program takes </a:t>
            </a:r>
            <a:r>
              <a:rPr lang="en-US" i="1" dirty="0" err="1"/>
              <a:t>Tseq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Speedup </a:t>
            </a:r>
            <a:r>
              <a:rPr lang="en-US" dirty="0"/>
              <a:t>is limited </a:t>
            </a:r>
            <a:r>
              <a:rPr lang="en-US" dirty="0" smtClean="0"/>
              <a:t>to</a:t>
            </a:r>
            <a:endParaRPr lang="en-US" dirty="0"/>
          </a:p>
          <a:p>
            <a:r>
              <a:rPr lang="en-US" dirty="0"/>
              <a:t>So:</a:t>
            </a:r>
          </a:p>
          <a:p>
            <a:pPr lvl="1"/>
            <a:r>
              <a:rPr lang="en-US" dirty="0" smtClean="0"/>
              <a:t>Examine </a:t>
            </a:r>
            <a:r>
              <a:rPr lang="en-US" dirty="0"/>
              <a:t>performance data via histograms to find the sizes of </a:t>
            </a:r>
            <a:r>
              <a:rPr lang="en-US" dirty="0" err="1"/>
              <a:t>remappable</a:t>
            </a:r>
            <a:r>
              <a:rPr lang="en-US" dirty="0"/>
              <a:t> work units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 are too big, change the decomposition method to make smaller units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678263"/>
              </p:ext>
            </p:extLst>
          </p:nvPr>
        </p:nvGraphicFramePr>
        <p:xfrm>
          <a:off x="7766050" y="1579803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Equation" r:id="rId3" imgW="292100" imgH="393700" progId="Equation.3">
                  <p:embed/>
                </p:oleObj>
              </mc:Choice>
              <mc:Fallback>
                <p:oleObj name="Equation" r:id="rId3" imgW="29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6050" y="1579803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85539"/>
              </p:ext>
            </p:extLst>
          </p:nvPr>
        </p:nvGraphicFramePr>
        <p:xfrm>
          <a:off x="3352800" y="3385014"/>
          <a:ext cx="35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" name="Equation" r:id="rId5" imgW="355600" imgH="393700" progId="Equation.3">
                  <p:embed/>
                </p:oleObj>
              </mc:Choice>
              <mc:Fallback>
                <p:oleObj name="Equation" r:id="rId5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2800" y="3385014"/>
                        <a:ext cx="35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7860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Overdecomposition</a:t>
            </a:r>
            <a:r>
              <a:rPr lang="en-US" dirty="0" smtClean="0"/>
              <a:t> and </a:t>
            </a:r>
            <a:r>
              <a:rPr lang="en-US" dirty="0" err="1" smtClean="0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misconception: </a:t>
            </a:r>
            <a:r>
              <a:rPr lang="en-US" dirty="0" err="1"/>
              <a:t>overdecomposition</a:t>
            </a:r>
            <a:r>
              <a:rPr lang="en-US" dirty="0"/>
              <a:t> must be expensive</a:t>
            </a:r>
          </a:p>
          <a:p>
            <a:r>
              <a:rPr lang="en-US" dirty="0"/>
              <a:t>(working) Definition: the amount of computation per potentially parallel event (task creation, </a:t>
            </a:r>
            <a:r>
              <a:rPr lang="en-US" dirty="0" err="1"/>
              <a:t>enqueue</a:t>
            </a:r>
            <a:r>
              <a:rPr lang="en-US" dirty="0"/>
              <a:t>/</a:t>
            </a:r>
            <a:r>
              <a:rPr lang="en-US" dirty="0" err="1"/>
              <a:t>dequeue</a:t>
            </a:r>
            <a:r>
              <a:rPr lang="en-US" dirty="0"/>
              <a:t>, messaging, locking,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3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ideal </a:t>
            </a:r>
            <a:r>
              <a:rPr lang="en-US" dirty="0" err="1" smtClean="0"/>
              <a:t>grainsize</a:t>
            </a:r>
            <a:r>
              <a:rPr lang="en-US" dirty="0" smtClean="0"/>
              <a:t>?</a:t>
            </a:r>
          </a:p>
          <a:p>
            <a:r>
              <a:rPr lang="en-US" dirty="0" smtClean="0"/>
              <a:t>Should it depend on the number of processors?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957634"/>
              </p:ext>
            </p:extLst>
          </p:nvPr>
        </p:nvGraphicFramePr>
        <p:xfrm>
          <a:off x="3794125" y="2152650"/>
          <a:ext cx="1555750" cy="86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" name="Equation" r:id="rId3" imgW="825500" imgH="457200" progId="Equation.3">
                  <p:embed/>
                </p:oleObj>
              </mc:Choice>
              <mc:Fallback>
                <p:oleObj name="Equation" r:id="rId3" imgW="825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25" y="2152650"/>
                        <a:ext cx="1555750" cy="86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24184"/>
              </p:ext>
            </p:extLst>
          </p:nvPr>
        </p:nvGraphicFramePr>
        <p:xfrm>
          <a:off x="3746500" y="3014296"/>
          <a:ext cx="1657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" name="Equation" r:id="rId5" imgW="1028700" imgH="457200" progId="Equation.3">
                  <p:embed/>
                </p:oleObj>
              </mc:Choice>
              <mc:Fallback>
                <p:oleObj name="Equation" r:id="rId5" imgW="102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6500" y="3014296"/>
                        <a:ext cx="1657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35345"/>
              </p:ext>
            </p:extLst>
          </p:nvPr>
        </p:nvGraphicFramePr>
        <p:xfrm>
          <a:off x="3429000" y="3592146"/>
          <a:ext cx="2538589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" name="Equation" r:id="rId7" imgW="1422400" imgH="914400" progId="Equation.3">
                  <p:embed/>
                </p:oleObj>
              </mc:Choice>
              <mc:Fallback>
                <p:oleObj name="Equation" r:id="rId7" imgW="14224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9000" y="3592146"/>
                        <a:ext cx="2538589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70050" y="5226647"/>
            <a:ext cx="5873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v</a:t>
            </a:r>
            <a:r>
              <a:rPr lang="en-US" sz="2400" dirty="0" smtClean="0"/>
              <a:t>: overhead per message,</a:t>
            </a:r>
          </a:p>
          <a:p>
            <a:pPr algn="ctr"/>
            <a:r>
              <a:rPr lang="en-US" sz="2400" i="1" dirty="0" err="1" smtClean="0"/>
              <a:t>T</a:t>
            </a:r>
            <a:r>
              <a:rPr lang="en-US" sz="2400" i="1" baseline="-25000" dirty="0" err="1" smtClean="0"/>
              <a:t>p</a:t>
            </a:r>
            <a:r>
              <a:rPr lang="en-US" sz="2400" dirty="0" smtClean="0"/>
              <a:t>: </a:t>
            </a:r>
            <a:r>
              <a:rPr lang="en-US" sz="2400" i="1" dirty="0" smtClean="0"/>
              <a:t>p </a:t>
            </a:r>
            <a:r>
              <a:rPr lang="en-US" sz="2400" dirty="0" smtClean="0"/>
              <a:t>processor completion time</a:t>
            </a:r>
          </a:p>
          <a:p>
            <a:pPr algn="ctr"/>
            <a:r>
              <a:rPr lang="en-US" sz="2400" i="1" dirty="0" smtClean="0"/>
              <a:t>g</a:t>
            </a:r>
            <a:r>
              <a:rPr lang="en-US" sz="2400" dirty="0" smtClean="0"/>
              <a:t>: </a:t>
            </a:r>
            <a:r>
              <a:rPr lang="en-US" sz="2400" dirty="0" err="1" smtClean="0"/>
              <a:t>grainsize</a:t>
            </a:r>
            <a:r>
              <a:rPr lang="en-US" sz="2400" dirty="0" smtClean="0"/>
              <a:t> (computation per message)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5456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Scalability</a:t>
            </a:r>
            <a:endParaRPr lang="en-US" dirty="0"/>
          </a:p>
        </p:txBody>
      </p:sp>
      <p:pic>
        <p:nvPicPr>
          <p:cNvPr id="7" name="Content Placeholder 6" descr="grai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0" r="-634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7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Jacobi3D</a:t>
            </a:r>
          </a:p>
        </p:txBody>
      </p:sp>
      <p:pic>
        <p:nvPicPr>
          <p:cNvPr id="7" name="Content Placeholder 6" descr="jacobi-grainsize-halfmemor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4" r="-489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84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Stencil Computation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678666"/>
            <a:ext cx="8229600" cy="518773"/>
          </a:xfrm>
        </p:spPr>
        <p:txBody>
          <a:bodyPr/>
          <a:lstStyle/>
          <a:p>
            <a:r>
              <a:rPr lang="en-US" dirty="0"/>
              <a:t>Blue Waters (JYC) , 2 nodes, 32 cores each</a:t>
            </a:r>
          </a:p>
        </p:txBody>
      </p:sp>
      <p:pic>
        <p:nvPicPr>
          <p:cNvPr id="10" name="Content Placeholder 9" descr="jacobi-grainsize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94" r="-14694"/>
          <a:stretch/>
        </p:blipFill>
        <p:spPr>
          <a:xfrm>
            <a:off x="457200" y="1197439"/>
            <a:ext cx="8229600" cy="4436599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660191"/>
            <a:ext cx="8229600" cy="846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Typically, having tens of </a:t>
            </a:r>
            <a:r>
              <a:rPr lang="en-US" dirty="0" err="1"/>
              <a:t>chares</a:t>
            </a:r>
            <a:r>
              <a:rPr lang="en-US" dirty="0"/>
              <a:t> per code is adequate (although reasoning should be based on computation per message)</a:t>
            </a:r>
          </a:p>
        </p:txBody>
      </p:sp>
    </p:spTree>
    <p:extLst>
      <p:ext uri="{BB962C8B-B14F-4D97-AF65-F5344CB8AC3E}">
        <p14:creationId xmlns:p14="http://schemas.microsoft.com/office/powerpoint/2010/main" val="370207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and Load Balancing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5305424" cy="639762"/>
          </a:xfrm>
        </p:spPr>
        <p:txBody>
          <a:bodyPr/>
          <a:lstStyle/>
          <a:p>
            <a:r>
              <a:rPr lang="en-US" dirty="0"/>
              <a:t>How Much Balance Is Possible?</a:t>
            </a:r>
          </a:p>
        </p:txBody>
      </p:sp>
      <p:pic>
        <p:nvPicPr>
          <p:cNvPr id="10" name="Content Placeholder 9" descr="grainSiz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b="2184"/>
          <a:stretch>
            <a:fillRect/>
          </a:stretch>
        </p:blipFill>
        <p:spPr>
          <a:xfrm>
            <a:off x="457200" y="2438400"/>
            <a:ext cx="5305425" cy="39512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750" y="1676400"/>
            <a:ext cx="2813050" cy="639762"/>
          </a:xfrm>
        </p:spPr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3750" y="2438400"/>
            <a:ext cx="2813050" cy="3951288"/>
          </a:xfrm>
        </p:spPr>
        <p:txBody>
          <a:bodyPr/>
          <a:lstStyle/>
          <a:p>
            <a:r>
              <a:rPr lang="en-US" dirty="0"/>
              <a:t>Split compute objects that may have too much work, using a heuristic based on number of interacting atoms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1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8229600" cy="2125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224377"/>
            <a:ext cx="822960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076489"/>
            <a:ext cx="8229600" cy="1986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EDE58-EB0D-8D49-81F3-C834FB63B2F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For Extreme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18006"/>
          </a:xfrm>
        </p:spPr>
        <p:txBody>
          <a:bodyPr/>
          <a:lstStyle/>
          <a:p>
            <a:r>
              <a:rPr lang="en-US" dirty="0"/>
              <a:t>Strong Scaling is limited by expressed parallelism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iteration time limited by lengthiest computation </a:t>
            </a:r>
            <a:endParaRPr lang="en-US" dirty="0" smtClean="0"/>
          </a:p>
          <a:p>
            <a:pPr lvl="2"/>
            <a:r>
              <a:rPr lang="en-US" dirty="0" smtClean="0"/>
              <a:t>Largest </a:t>
            </a:r>
            <a:r>
              <a:rPr lang="en-US" dirty="0"/>
              <a:t>grains set lower bound</a:t>
            </a:r>
          </a:p>
          <a:p>
            <a:r>
              <a:rPr lang="en-US" dirty="0"/>
              <a:t>1-away generalized to k-away provides fine granularity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Picture 7" descr="1away2a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" y="3245649"/>
            <a:ext cx="8889628" cy="32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86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NAMD: 2-AwayX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6" name="Picture 5" descr="2awayDiagramPlusHis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808706"/>
            <a:ext cx="9125712" cy="56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71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Rules of thumb for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as small as possible, as long as it amortizes the overhead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specifically, ensure:</a:t>
            </a:r>
          </a:p>
          <a:p>
            <a:pPr lvl="1"/>
            <a:r>
              <a:rPr lang="en-US" i="1" dirty="0" smtClean="0"/>
              <a:t>Average </a:t>
            </a:r>
            <a:r>
              <a:rPr lang="en-US" dirty="0" err="1"/>
              <a:t>grainsize</a:t>
            </a:r>
            <a:r>
              <a:rPr lang="en-US" dirty="0"/>
              <a:t> is greater than </a:t>
            </a:r>
            <a:r>
              <a:rPr lang="en-US" i="1" dirty="0" err="1"/>
              <a:t>kv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10v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single grain should be allowed to be too large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dirty="0" smtClean="0"/>
              <a:t>    , </a:t>
            </a:r>
            <a:r>
              <a:rPr lang="en-US" dirty="0"/>
              <a:t>but actually we can express it as: p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i="1" dirty="0" err="1"/>
              <a:t>kmv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100v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Important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be at close to optimal </a:t>
            </a:r>
            <a:r>
              <a:rPr lang="en-US" dirty="0" err="1"/>
              <a:t>grainsize</a:t>
            </a:r>
            <a:r>
              <a:rPr lang="en-US" dirty="0"/>
              <a:t> without having to think about </a:t>
            </a:r>
            <a:r>
              <a:rPr lang="en-US" i="1" dirty="0"/>
              <a:t>p</a:t>
            </a:r>
            <a:r>
              <a:rPr lang="en-US" dirty="0"/>
              <a:t>, the number of processors</a:t>
            </a:r>
            <a:endParaRPr lang="en-US" i="1" dirty="0"/>
          </a:p>
          <a:p>
            <a:r>
              <a:rPr lang="en-US" i="1" dirty="0" err="1"/>
              <a:t>kv</a:t>
            </a:r>
            <a:r>
              <a:rPr lang="en-US" i="1" dirty="0"/>
              <a:t> &lt; g &lt; </a:t>
            </a:r>
            <a:r>
              <a:rPr lang="en-US" i="1" dirty="0" err="1"/>
              <a:t>mkv</a:t>
            </a:r>
            <a:r>
              <a:rPr lang="en-US" i="1" dirty="0"/>
              <a:t> (10v &lt; g &lt; 100v)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407230"/>
              </p:ext>
            </p:extLst>
          </p:nvPr>
        </p:nvGraphicFramePr>
        <p:xfrm>
          <a:off x="3270250" y="3110852"/>
          <a:ext cx="16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Equation" r:id="rId3" imgW="165100" imgH="431800" progId="Equation.3">
                  <p:embed/>
                </p:oleObj>
              </mc:Choice>
              <mc:Fallback>
                <p:oleObj name="Equation" r:id="rId3" imgW="165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0250" y="3110852"/>
                        <a:ext cx="165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0058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Grain size for Fibonacci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5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a sequential threshold in the computational tree</a:t>
            </a:r>
          </a:p>
          <a:p>
            <a:pPr lvl="1"/>
            <a:r>
              <a:rPr lang="en-US" dirty="0" smtClean="0"/>
              <a:t>Past </a:t>
            </a:r>
            <a:r>
              <a:rPr lang="en-US" dirty="0"/>
              <a:t>this threshold (i.e. when n &lt; threshold), instead of constructing two new </a:t>
            </a:r>
            <a:r>
              <a:rPr lang="en-US" dirty="0" err="1"/>
              <a:t>chares</a:t>
            </a:r>
            <a:r>
              <a:rPr lang="en-US" dirty="0"/>
              <a:t>, compute the </a:t>
            </a:r>
            <a:r>
              <a:rPr lang="en-US" dirty="0" err="1"/>
              <a:t>fibonacci</a:t>
            </a:r>
            <a:r>
              <a:rPr lang="en-US" dirty="0"/>
              <a:t> sequentially</a:t>
            </a:r>
          </a:p>
        </p:txBody>
      </p:sp>
      <p:pic>
        <p:nvPicPr>
          <p:cNvPr id="10" name="Content Placeholder 9" descr="tree-threshold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68" r="-18768"/>
          <a:stretch/>
        </p:blipFill>
        <p:spPr>
          <a:xfrm>
            <a:off x="457200" y="1864376"/>
            <a:ext cx="8229600" cy="3093783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958159"/>
            <a:ext cx="8229600" cy="1542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grainsize</a:t>
            </a:r>
            <a:r>
              <a:rPr lang="en-US" dirty="0"/>
              <a:t> limit at 4 (which is too small, but good for illustration)</a:t>
            </a:r>
          </a:p>
          <a:p>
            <a:r>
              <a:rPr lang="en-US" dirty="0"/>
              <a:t>The internal nodes of the tree do very little work, but</a:t>
            </a:r>
          </a:p>
          <a:p>
            <a:r>
              <a:rPr lang="en-US" dirty="0"/>
              <a:t>The coarser grains now amortize the cost of the fine-grained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390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CA59-9BA4-BE48-9CC1-D9E1762CA01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0634" y="2839594"/>
            <a:ext cx="6606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Object Serialization Using PUP: The Pack/</a:t>
            </a:r>
            <a:r>
              <a:rPr lang="en-US" sz="3600" dirty="0" err="1"/>
              <a:t>UnPack</a:t>
            </a:r>
            <a:r>
              <a:rPr lang="en-US" sz="3600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281823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PUP Process</a:t>
            </a:r>
          </a:p>
        </p:txBody>
      </p:sp>
      <p:pic>
        <p:nvPicPr>
          <p:cNvPr id="7" name="Content Placeholder 6" descr="PUPProc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11" r="-16511"/>
          <a:stretch>
            <a:fillRect/>
          </a:stretch>
        </p:blipFill>
        <p:spPr>
          <a:xfrm>
            <a:off x="0" y="678665"/>
            <a:ext cx="9144000" cy="58169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135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 Usage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652844"/>
            <a:ext cx="4038600" cy="2738812"/>
          </a:xfrm>
        </p:spPr>
        <p:txBody>
          <a:bodyPr/>
          <a:lstStyle/>
          <a:p>
            <a:r>
              <a:rPr lang="en-US" dirty="0"/>
              <a:t>Migration out:</a:t>
            </a:r>
          </a:p>
          <a:p>
            <a:pPr lvl="1"/>
            <a:r>
              <a:rPr lang="en-US" dirty="0" err="1" smtClean="0"/>
              <a:t>ckAboutToMigrate</a:t>
            </a:r>
            <a:r>
              <a:rPr lang="en-US" dirty="0" smtClean="0"/>
              <a:t> </a:t>
            </a:r>
            <a:r>
              <a:rPr lang="en-US" dirty="0"/>
              <a:t>I Sizing</a:t>
            </a:r>
          </a:p>
          <a:p>
            <a:pPr lvl="1"/>
            <a:r>
              <a:rPr lang="en-US" dirty="0" smtClean="0"/>
              <a:t>Packing</a:t>
            </a:r>
            <a:endParaRPr lang="en-US" dirty="0"/>
          </a:p>
          <a:p>
            <a:pPr lvl="1"/>
            <a:r>
              <a:rPr lang="en-US" dirty="0" smtClean="0"/>
              <a:t>Destructor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652844"/>
            <a:ext cx="4038600" cy="2738812"/>
          </a:xfrm>
        </p:spPr>
        <p:txBody>
          <a:bodyPr/>
          <a:lstStyle/>
          <a:p>
            <a:r>
              <a:rPr lang="en-US" dirty="0"/>
              <a:t>Migration in:</a:t>
            </a:r>
          </a:p>
          <a:p>
            <a:pPr lvl="1"/>
            <a:r>
              <a:rPr lang="en-US" dirty="0" smtClean="0"/>
              <a:t>Migration </a:t>
            </a:r>
            <a:r>
              <a:rPr lang="en-US" dirty="0"/>
              <a:t>constructor </a:t>
            </a:r>
            <a:endParaRPr lang="en-US" dirty="0" smtClean="0"/>
          </a:p>
          <a:p>
            <a:pPr lvl="1"/>
            <a:r>
              <a:rPr lang="en-US" dirty="0" err="1" smtClean="0"/>
              <a:t>UnPacking</a:t>
            </a:r>
            <a:endParaRPr lang="en-US" dirty="0"/>
          </a:p>
          <a:p>
            <a:pPr lvl="1"/>
            <a:r>
              <a:rPr lang="en-US" dirty="0" err="1" smtClean="0"/>
              <a:t>ckJustMigrated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8" name="Picture 7" descr="PUPU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021"/>
            <a:ext cx="9144000" cy="24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546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62974"/>
            <a:ext cx="4038600" cy="25457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a;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/>
              <a:t>b;</a:t>
            </a:r>
          </a:p>
          <a:p>
            <a:pPr marL="0" indent="0">
              <a:buNone/>
            </a:pPr>
            <a:r>
              <a:rPr lang="en-US" b="1" dirty="0" smtClean="0"/>
              <a:t>   char</a:t>
            </a:r>
            <a:r>
              <a:rPr lang="en-US" dirty="0" smtClean="0"/>
              <a:t> </a:t>
            </a:r>
            <a:r>
              <a:rPr lang="en-US" dirty="0"/>
              <a:t>c;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 err="1"/>
              <a:t>localArray</a:t>
            </a:r>
            <a:r>
              <a:rPr lang="en-US" dirty="0"/>
              <a:t>[LOCAL SIZE];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62973"/>
            <a:ext cx="4038600" cy="254577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a;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b;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c;</a:t>
            </a:r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localArray</a:t>
            </a:r>
            <a:r>
              <a:rPr lang="en-US" dirty="0"/>
              <a:t>, LOCAL SIZE);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822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17704"/>
            <a:ext cx="3882176" cy="206315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heapArraySize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float</a:t>
            </a:r>
            <a:r>
              <a:rPr lang="en-US" b="1" dirty="0"/>
              <a:t>∗</a:t>
            </a:r>
            <a:r>
              <a:rPr lang="en-US" dirty="0"/>
              <a:t> </a:t>
            </a:r>
            <a:r>
              <a:rPr lang="en-US" dirty="0" err="1"/>
              <a:t>heapArray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MyClass</a:t>
            </a:r>
            <a:r>
              <a:rPr lang="en-US" dirty="0" smtClean="0"/>
              <a:t> </a:t>
            </a:r>
            <a:r>
              <a:rPr lang="en-US" dirty="0"/>
              <a:t>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208" y="935846"/>
            <a:ext cx="3800592" cy="54558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/>
              <a:t>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p </a:t>
            </a:r>
            <a:r>
              <a:rPr lang="en-US" dirty="0"/>
              <a:t>| </a:t>
            </a:r>
            <a:r>
              <a:rPr lang="en-US" dirty="0" err="1"/>
              <a:t>heapArraySize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heapArray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float</a:t>
            </a:r>
            <a:r>
              <a:rPr lang="en-US" dirty="0"/>
              <a:t>[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heapArraySize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heapArray</a:t>
            </a:r>
            <a:r>
              <a:rPr lang="en-US" dirty="0"/>
              <a:t>, </a:t>
            </a:r>
            <a:r>
              <a:rPr lang="en-US" dirty="0" err="1"/>
              <a:t>heapArraySize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bool</a:t>
            </a:r>
            <a:r>
              <a:rPr lang="en-US" dirty="0" smtClean="0"/>
              <a:t> </a:t>
            </a:r>
            <a:r>
              <a:rPr lang="en-US" dirty="0" err="1"/>
              <a:t>isNull</a:t>
            </a:r>
            <a:r>
              <a:rPr lang="en-US" dirty="0"/>
              <a:t> = !pointer;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</a:t>
            </a:r>
            <a:r>
              <a:rPr lang="en-US" dirty="0" err="1"/>
              <a:t>isNull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(!</a:t>
            </a:r>
            <a:r>
              <a:rPr lang="en-US" dirty="0" err="1"/>
              <a:t>isNull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pointer </a:t>
            </a:r>
            <a:r>
              <a:rPr lang="en-US" dirty="0" smtClean="0"/>
              <a:t>=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/>
              <a:t>MyClass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 </a:t>
            </a:r>
            <a:r>
              <a:rPr lang="en-US" dirty="0"/>
              <a:t>| 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 smtClean="0"/>
              <a:t>   } 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08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15453</TotalTime>
  <Words>15573</Words>
  <Application>Microsoft Macintosh PowerPoint</Application>
  <PresentationFormat>On-screen Show (4:3)</PresentationFormat>
  <Paragraphs>2595</Paragraphs>
  <Slides>210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2" baseType="lpstr">
      <vt:lpstr>Clarity</vt:lpstr>
      <vt:lpstr>Microsoft Equation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PowerPoint Presentation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The Execution Model</vt:lpstr>
      <vt:lpstr>The Execution Model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Computation</vt:lpstr>
      <vt:lpstr>Example: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PowerPoint Presentation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Chare Array: Hello Example</vt:lpstr>
      <vt:lpstr>Chare Array: Hello Example</vt:lpstr>
      <vt:lpstr>Hello World Array Projections Timeline View</vt:lpstr>
      <vt:lpstr>Declaring a Chare Array </vt:lpstr>
      <vt:lpstr>Constructing a Chare Array</vt:lpstr>
      <vt:lpstr>thisIndex</vt:lpstr>
      <vt:lpstr>Chare Array: Hello Example</vt:lpstr>
      <vt:lpstr>Chare Array: Hello Example</vt:lpstr>
      <vt:lpstr>Hello World Array Projections Timeline View</vt:lpstr>
      <vt:lpstr>Collections of Objects: Runtime Service</vt:lpstr>
      <vt:lpstr>Collections of Objects: Runtime Service</vt:lpstr>
      <vt:lpstr>Collections of Objects</vt:lpstr>
      <vt:lpstr>Collective Communication Operations</vt:lpstr>
      <vt:lpstr>Broadcast</vt:lpstr>
      <vt:lpstr>Reduction</vt:lpstr>
      <vt:lpstr>Reduction: Example</vt:lpstr>
      <vt:lpstr>Reduction: Example</vt:lpstr>
      <vt:lpstr>Outline</vt:lpstr>
      <vt:lpstr>Task Parallelism with Objects</vt:lpstr>
      <vt:lpstr>Fibonacci Example</vt:lpstr>
      <vt:lpstr>Fibonacci Execution</vt:lpstr>
      <vt:lpstr>PowerPoint Presentation</vt:lpstr>
      <vt:lpstr>Object-based Over-decomposition</vt:lpstr>
      <vt:lpstr>Amdahls Law and Grainsize</vt:lpstr>
      <vt:lpstr>Overdecomposition and Grainsize</vt:lpstr>
      <vt:lpstr>Grainsize and Overhead</vt:lpstr>
      <vt:lpstr>Grainsize and Scalability</vt:lpstr>
      <vt:lpstr>Grainsize Study for Jacobi3D</vt:lpstr>
      <vt:lpstr>Grainsize Study for Stencil Computation</vt:lpstr>
      <vt:lpstr>Grainsize and Load Balancing</vt:lpstr>
      <vt:lpstr>Grainsize For Extreme Scaling</vt:lpstr>
      <vt:lpstr>NAMD: 2-AwayX Example</vt:lpstr>
      <vt:lpstr>Rules of thumb for grainsize</vt:lpstr>
      <vt:lpstr>Grain size for Fibonacci Example</vt:lpstr>
      <vt:lpstr>Outline</vt:lpstr>
      <vt:lpstr>PowerPoint Presentation</vt:lpstr>
      <vt:lpstr>The PUP Process</vt:lpstr>
      <vt:lpstr>PUP Usage Sequence</vt:lpstr>
      <vt:lpstr>Writing a PUP routine</vt:lpstr>
      <vt:lpstr>Writing a PUP routine</vt:lpstr>
      <vt:lpstr>PUP: Concerns</vt:lpstr>
      <vt:lpstr>Fault Tolerance in Charm++/AMPI</vt:lpstr>
      <vt:lpstr>Checkpointing to the file system : Split Execution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  <vt:lpstr>NAMD</vt:lpstr>
      <vt:lpstr>Molecular Dynamics in NAMD</vt:lpstr>
      <vt:lpstr>Spatial Decomposition Via Charm</vt:lpstr>
      <vt:lpstr>Object Based Parallelization for MD Force Decomposition + Spatial Decomposition</vt:lpstr>
      <vt:lpstr>NAMD Parallelization Using Charm++</vt:lpstr>
      <vt:lpstr>NAMD Projections</vt:lpstr>
      <vt:lpstr>DHFR Performance on Titan</vt:lpstr>
      <vt:lpstr>Apoa1 Performance on BG/P BG/Q</vt:lpstr>
      <vt:lpstr>ChaNGa: Parallel Gravity</vt:lpstr>
      <vt:lpstr>ChaNGa: Control Flow</vt:lpstr>
      <vt:lpstr>OpenAtom: MD with quantum e↵ects</vt:lpstr>
      <vt:lpstr>OpenAtom: Decomposition and Computation Flow</vt:lpstr>
      <vt:lpstr>Outline</vt:lpstr>
      <vt:lpstr>Performance Analysis Using Projections</vt:lpstr>
      <vt:lpstr>Using Projections</vt:lpstr>
      <vt:lpstr>Problem Identification</vt:lpstr>
      <vt:lpstr>Using Projections</vt:lpstr>
      <vt:lpstr>Time Profile</vt:lpstr>
      <vt:lpstr>Extrema Tool for Least Idle Processors</vt:lpstr>
      <vt:lpstr>Time Lines with Message Back Tracing</vt:lpstr>
      <vt:lpstr>Communication over Time for all Processors</vt:lpstr>
      <vt:lpstr>Outline</vt:lpstr>
      <vt:lpstr>PowerPoint Presentation</vt:lpstr>
      <vt:lpstr>Automatic Dynamic Load Balancing</vt:lpstr>
      <vt:lpstr>Typical Load Balancing Steps</vt:lpstr>
      <vt:lpstr>Code to Use Load Balancing</vt:lpstr>
      <vt:lpstr>Using the Load Balancer</vt:lpstr>
      <vt:lpstr>Example: Stencil</vt:lpstr>
      <vt:lpstr>Performance</vt:lpstr>
      <vt:lpstr>How to Diagnose Load Imbalance</vt:lpstr>
      <vt:lpstr>Golden Rule of Load Balancing</vt:lpstr>
      <vt:lpstr>Dynamic Load Balancing Scenarios</vt:lpstr>
      <vt:lpstr>Load Balancing Strategies</vt:lpstr>
      <vt:lpstr>Example Case: Particles</vt:lpstr>
      <vt:lpstr>Periodic Load Balancing</vt:lpstr>
      <vt:lpstr>Object Partitioning Strategies</vt:lpstr>
      <vt:lpstr>Object Partitioning Strategies 2</vt:lpstr>
      <vt:lpstr>Crack Propagation</vt:lpstr>
      <vt:lpstr>Load Balancing Crack Propagation</vt:lpstr>
      <vt:lpstr>Distributed Load balancing</vt:lpstr>
      <vt:lpstr>Load Balancing on Large Machines</vt:lpstr>
      <vt:lpstr>Hierarchical Load Balancers</vt:lpstr>
      <vt:lpstr>Our Hybrid Scheme</vt:lpstr>
      <vt:lpstr>MetaBalancer - When and how to load balance?</vt:lpstr>
      <vt:lpstr>Metabalancer Utilization Graph for Fractography</vt:lpstr>
      <vt:lpstr>Outline</vt:lpstr>
      <vt:lpstr>Adaptive MPI</vt:lpstr>
      <vt:lpstr>Charm++ - MPI Interoperability</vt:lpstr>
      <vt:lpstr>Interoperability Modes</vt:lpstr>
      <vt:lpstr>Example Code Flow</vt:lpstr>
      <vt:lpstr>PowerPoint Presentation</vt:lpstr>
      <vt:lpstr>Outline</vt:lpstr>
      <vt:lpstr>Debugging Parallel Applications</vt:lpstr>
      <vt:lpstr>Overview of CharmDebug</vt:lpstr>
      <vt:lpstr>CharmDebug</vt:lpstr>
      <vt:lpstr>Getting CharmDebug</vt:lpstr>
      <vt:lpstr>Compiling Your Applications for use with CharmDebug</vt:lpstr>
      <vt:lpstr>Launching in Debug Mode</vt:lpstr>
      <vt:lpstr>Outline</vt:lpstr>
      <vt:lpstr>PowerPoint Presentation</vt:lpstr>
      <vt:lpstr>Quiesence Detection</vt:lpstr>
      <vt:lpstr>Shared Memory Optimizations</vt:lpstr>
      <vt:lpstr>Controlling Placement</vt:lpstr>
      <vt:lpstr>Messages</vt:lpstr>
      <vt:lpstr>Groups</vt:lpstr>
      <vt:lpstr>Node Groups</vt:lpstr>
      <vt:lpstr>Customizing Entry Method Attributes</vt:lpstr>
      <vt:lpstr>Customizing Entry Methods</vt:lpstr>
      <vt:lpstr>Sections</vt:lpstr>
      <vt:lpstr>sync methods</vt:lpstr>
      <vt:lpstr>Threaded methods</vt:lpstr>
      <vt:lpstr>PowerPoint Presentation</vt:lpstr>
      <vt:lpstr>Conclusion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Shanna DeSouza</cp:lastModifiedBy>
  <cp:revision>256</cp:revision>
  <dcterms:created xsi:type="dcterms:W3CDTF">2014-08-04T16:19:24Z</dcterms:created>
  <dcterms:modified xsi:type="dcterms:W3CDTF">2014-09-08T21:51:13Z</dcterms:modified>
</cp:coreProperties>
</file>